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Average" panose="020B0604020202020204" charset="0"/>
      <p:regular r:id="rId30"/>
    </p:embeddedFont>
    <p:embeddedFont>
      <p:font typeface="EB Garamond Medium" panose="00000600000000000000" pitchFamily="2"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Lobster" panose="00000500000000000000" pitchFamily="2" charset="0"/>
      <p:regular r:id="rId39"/>
    </p:embeddedFont>
    <p:embeddedFont>
      <p:font typeface="Montserrat" panose="00000500000000000000" pitchFamily="2" charset="0"/>
      <p:regular r:id="rId40"/>
      <p:bold r:id="rId41"/>
      <p:italic r:id="rId42"/>
      <p:boldItalic r:id="rId43"/>
    </p:embeddedFont>
    <p:embeddedFont>
      <p:font typeface="Oswald" panose="00000500000000000000" pitchFamily="2" charset="0"/>
      <p:regular r:id="rId44"/>
      <p:bold r:id="rId45"/>
    </p:embeddedFont>
    <p:embeddedFont>
      <p:font typeface="Playfair Display" panose="00000500000000000000" pitchFamily="2" charset="0"/>
      <p:regular r:id="rId46"/>
      <p:bold r:id="rId47"/>
      <p:italic r:id="rId48"/>
      <p:boldItalic r:id="rId49"/>
    </p:embeddedFont>
    <p:embeddedFont>
      <p:font typeface="Playfair Display ExtraBold" panose="020B0604020202020204" charset="0"/>
      <p:bold r:id="rId50"/>
      <p:boldItalic r:id="rId51"/>
    </p:embeddedFont>
    <p:embeddedFont>
      <p:font typeface="Playfair Display SemiBold" panose="020B060402020202020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9a3518b37a_0_1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19a3518b37a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9a5e860142_6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9a5e860142_6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9a5e8601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9a5e8601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9a5e86014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9a5e8601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7518c3082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7518c3082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7518c3082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7518c3082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9a5e86014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9a5e86014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9a5e860142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9a5e860142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9a5e860142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9a5e860142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9a6c65cfea_3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9a6c65cfea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a4018807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a401880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a40188072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a40188072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9a6c65cfea_3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9a6c65cfea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9a6c65cfea_3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9a6c65cfea_3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9a5e860142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9a5e860142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9a5e860142_2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9a5e860142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9a5e860142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9a5e860142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9a5e860142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9a5e860142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9a5e860142_2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9a5e860142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9a5e860142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9a5e860142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9a6c65cfea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9a6c65cfea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9a3518b37a_0_1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9a3518b37a_0_1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9a3518b37a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9a3518b37a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9a3518b37a_0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9a3518b37a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9a6c65cfea_3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9a6c65cfea_3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9a5e860142_6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9a5e860142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9a3518b37a_0_1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9a3518b37a_0_1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0"/>
              </a:spcBef>
              <a:spcAft>
                <a:spcPts val="0"/>
              </a:spcAft>
              <a:buSzPts val="1400"/>
              <a:buChar char="○"/>
              <a:defRPr>
                <a:highlight>
                  <a:schemeClr val="dk1"/>
                </a:highlight>
              </a:defRPr>
            </a:lvl2pPr>
            <a:lvl3pPr marL="1371600" lvl="2" indent="-317500" algn="ctr">
              <a:spcBef>
                <a:spcPts val="0"/>
              </a:spcBef>
              <a:spcAft>
                <a:spcPts val="0"/>
              </a:spcAft>
              <a:buSzPts val="1400"/>
              <a:buChar char="■"/>
              <a:defRPr>
                <a:highlight>
                  <a:schemeClr val="dk1"/>
                </a:highlight>
              </a:defRPr>
            </a:lvl3pPr>
            <a:lvl4pPr marL="1828800" lvl="3" indent="-317500" algn="ctr">
              <a:spcBef>
                <a:spcPts val="0"/>
              </a:spcBef>
              <a:spcAft>
                <a:spcPts val="0"/>
              </a:spcAft>
              <a:buSzPts val="1400"/>
              <a:buChar char="●"/>
              <a:defRPr>
                <a:highlight>
                  <a:schemeClr val="dk1"/>
                </a:highlight>
              </a:defRPr>
            </a:lvl4pPr>
            <a:lvl5pPr marL="2286000" lvl="4" indent="-317500" algn="ctr">
              <a:spcBef>
                <a:spcPts val="0"/>
              </a:spcBef>
              <a:spcAft>
                <a:spcPts val="0"/>
              </a:spcAft>
              <a:buSzPts val="1400"/>
              <a:buChar char="○"/>
              <a:defRPr>
                <a:highlight>
                  <a:schemeClr val="dk1"/>
                </a:highlight>
              </a:defRPr>
            </a:lvl5pPr>
            <a:lvl6pPr marL="2743200" lvl="5" indent="-317500" algn="ctr">
              <a:spcBef>
                <a:spcPts val="0"/>
              </a:spcBef>
              <a:spcAft>
                <a:spcPts val="0"/>
              </a:spcAft>
              <a:buSzPts val="1400"/>
              <a:buChar char="■"/>
              <a:defRPr>
                <a:highlight>
                  <a:schemeClr val="dk1"/>
                </a:highlight>
              </a:defRPr>
            </a:lvl6pPr>
            <a:lvl7pPr marL="3200400" lvl="6" indent="-317500" algn="ctr">
              <a:spcBef>
                <a:spcPts val="0"/>
              </a:spcBef>
              <a:spcAft>
                <a:spcPts val="0"/>
              </a:spcAft>
              <a:buSzPts val="1400"/>
              <a:buChar char="●"/>
              <a:defRPr>
                <a:highlight>
                  <a:schemeClr val="dk1"/>
                </a:highlight>
              </a:defRPr>
            </a:lvl7pPr>
            <a:lvl8pPr marL="3657600" lvl="7" indent="-317500" algn="ctr">
              <a:spcBef>
                <a:spcPts val="0"/>
              </a:spcBef>
              <a:spcAft>
                <a:spcPts val="0"/>
              </a:spcAft>
              <a:buSzPts val="1400"/>
              <a:buChar char="○"/>
              <a:defRPr>
                <a:highlight>
                  <a:schemeClr val="dk1"/>
                </a:highlight>
              </a:defRPr>
            </a:lvl8pPr>
            <a:lvl9pPr marL="4114800" lvl="8" indent="-317500" algn="ctr">
              <a:spcBef>
                <a:spcPts val="0"/>
              </a:spcBef>
              <a:spcAft>
                <a:spcPts val="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highlight>
                  <a:schemeClr val="lt1"/>
                </a:highlight>
              </a:defRPr>
            </a:lvl1pPr>
            <a:lvl2pPr marL="914400" lvl="1" indent="-317500">
              <a:spcBef>
                <a:spcPts val="0"/>
              </a:spcBef>
              <a:spcAft>
                <a:spcPts val="0"/>
              </a:spcAft>
              <a:buSzPts val="1400"/>
              <a:buChar char="○"/>
              <a:defRPr>
                <a:highlight>
                  <a:schemeClr val="lt1"/>
                </a:highlight>
              </a:defRPr>
            </a:lvl2pPr>
            <a:lvl3pPr marL="1371600" lvl="2" indent="-317500">
              <a:spcBef>
                <a:spcPts val="0"/>
              </a:spcBef>
              <a:spcAft>
                <a:spcPts val="0"/>
              </a:spcAft>
              <a:buSzPts val="1400"/>
              <a:buChar char="■"/>
              <a:defRPr>
                <a:highlight>
                  <a:schemeClr val="lt1"/>
                </a:highlight>
              </a:defRPr>
            </a:lvl3pPr>
            <a:lvl4pPr marL="1828800" lvl="3" indent="-317500">
              <a:spcBef>
                <a:spcPts val="0"/>
              </a:spcBef>
              <a:spcAft>
                <a:spcPts val="0"/>
              </a:spcAft>
              <a:buSzPts val="1400"/>
              <a:buChar char="●"/>
              <a:defRPr>
                <a:highlight>
                  <a:schemeClr val="lt1"/>
                </a:highlight>
              </a:defRPr>
            </a:lvl4pPr>
            <a:lvl5pPr marL="2286000" lvl="4" indent="-317500">
              <a:spcBef>
                <a:spcPts val="0"/>
              </a:spcBef>
              <a:spcAft>
                <a:spcPts val="0"/>
              </a:spcAft>
              <a:buSzPts val="1400"/>
              <a:buChar char="○"/>
              <a:defRPr>
                <a:highlight>
                  <a:schemeClr val="lt1"/>
                </a:highlight>
              </a:defRPr>
            </a:lvl5pPr>
            <a:lvl6pPr marL="2743200" lvl="5" indent="-317500">
              <a:spcBef>
                <a:spcPts val="0"/>
              </a:spcBef>
              <a:spcAft>
                <a:spcPts val="0"/>
              </a:spcAft>
              <a:buSzPts val="1400"/>
              <a:buChar char="■"/>
              <a:defRPr>
                <a:highlight>
                  <a:schemeClr val="lt1"/>
                </a:highlight>
              </a:defRPr>
            </a:lvl6pPr>
            <a:lvl7pPr marL="3200400" lvl="6" indent="-317500">
              <a:spcBef>
                <a:spcPts val="0"/>
              </a:spcBef>
              <a:spcAft>
                <a:spcPts val="0"/>
              </a:spcAft>
              <a:buSzPts val="1400"/>
              <a:buChar char="●"/>
              <a:defRPr>
                <a:highlight>
                  <a:schemeClr val="lt1"/>
                </a:highlight>
              </a:defRPr>
            </a:lvl7pPr>
            <a:lvl8pPr marL="3657600" lvl="7" indent="-317500">
              <a:spcBef>
                <a:spcPts val="0"/>
              </a:spcBef>
              <a:spcAft>
                <a:spcPts val="0"/>
              </a:spcAft>
              <a:buSzPts val="1400"/>
              <a:buChar char="○"/>
              <a:defRPr>
                <a:highlight>
                  <a:schemeClr val="lt1"/>
                </a:highlight>
              </a:defRPr>
            </a:lvl8pPr>
            <a:lvl9pPr marL="4114800" lvl="8" indent="-317500">
              <a:spcBef>
                <a:spcPts val="0"/>
              </a:spcBef>
              <a:spcAft>
                <a:spcPts val="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wordnet.princeton.edu/document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jpg"/><Relationship Id="rId5" Type="http://schemas.openxmlformats.org/officeDocument/2006/relationships/hyperlink" Target="https://www.techtarget.com/searchcustomerexperience/definition/chatbot" TargetMode="External"/><Relationship Id="rId4" Type="http://schemas.openxmlformats.org/officeDocument/2006/relationships/hyperlink" Target="https://www.techtarget.com/searchmobilecomputing/definition/m-commerc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www.sciencedirect.com/topics/computer-science/sentiment-orientation" TargetMode="External"/><Relationship Id="rId4" Type="http://schemas.openxmlformats.org/officeDocument/2006/relationships/hyperlink" Target="https://www.sciencedirect.com/topics/computer-science/semantic-analysi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sp>
        <p:nvSpPr>
          <p:cNvPr id="58" name="Google Shape;58;p13"/>
          <p:cNvSpPr/>
          <p:nvPr/>
        </p:nvSpPr>
        <p:spPr>
          <a:xfrm>
            <a:off x="20375" y="376850"/>
            <a:ext cx="7832400" cy="876000"/>
          </a:xfrm>
          <a:prstGeom prst="homePlate">
            <a:avLst>
              <a:gd name="adj" fmla="val 5000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61175" y="576350"/>
            <a:ext cx="7832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solidFill>
                  <a:schemeClr val="lt1"/>
                </a:solidFill>
                <a:latin typeface="Playfair Display"/>
                <a:ea typeface="Playfair Display"/>
                <a:cs typeface="Playfair Display"/>
                <a:sym typeface="Playfair Display"/>
              </a:rPr>
              <a:t>ONLINE GROCERY SHOPPING IN INDIA - SENTIMENT ANALYSIS</a:t>
            </a:r>
            <a:endParaRPr sz="1900" b="1">
              <a:solidFill>
                <a:schemeClr val="lt1"/>
              </a:solidFill>
              <a:latin typeface="Playfair Display"/>
              <a:ea typeface="Playfair Display"/>
              <a:cs typeface="Playfair Display"/>
              <a:sym typeface="Playfair Display"/>
            </a:endParaRPr>
          </a:p>
        </p:txBody>
      </p:sp>
      <p:sp>
        <p:nvSpPr>
          <p:cNvPr id="60" name="Google Shape;60;p13"/>
          <p:cNvSpPr/>
          <p:nvPr/>
        </p:nvSpPr>
        <p:spPr>
          <a:xfrm>
            <a:off x="188194" y="3862650"/>
            <a:ext cx="2128800" cy="1009244"/>
          </a:xfrm>
          <a:prstGeom prst="rect">
            <a:avLst/>
          </a:prstGeom>
          <a:solidFill>
            <a:srgbClr val="A1C885">
              <a:alpha val="43450"/>
            </a:srgbClr>
          </a:solidFill>
          <a:ln w="9525" cap="flat" cmpd="sng">
            <a:solidFill>
              <a:srgbClr val="5555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p:nvPr/>
        </p:nvSpPr>
        <p:spPr>
          <a:xfrm>
            <a:off x="259594" y="4044122"/>
            <a:ext cx="2057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dirty="0">
                <a:solidFill>
                  <a:schemeClr val="lt1"/>
                </a:solidFill>
                <a:latin typeface="Playfair Display"/>
                <a:ea typeface="Playfair Display"/>
                <a:cs typeface="Playfair Display"/>
                <a:sym typeface="Playfair Display"/>
              </a:rPr>
              <a:t>By:</a:t>
            </a:r>
            <a:endParaRPr sz="1500" b="1" dirty="0">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r>
              <a:rPr lang="en-GB" sz="1500" b="1" dirty="0">
                <a:solidFill>
                  <a:schemeClr val="lt1"/>
                </a:solidFill>
                <a:latin typeface="Playfair Display"/>
                <a:ea typeface="Playfair Display"/>
                <a:cs typeface="Playfair Display"/>
                <a:sym typeface="Playfair Display"/>
              </a:rPr>
              <a:t>Adrija Karmakar</a:t>
            </a:r>
            <a:endParaRPr sz="1500" b="1" dirty="0">
              <a:solidFill>
                <a:schemeClr val="lt1"/>
              </a:solidFill>
              <a:latin typeface="Playfair Display"/>
              <a:ea typeface="Playfair Display"/>
              <a:cs typeface="Playfair Display"/>
              <a:sym typeface="Playfair Display"/>
            </a:endParaRPr>
          </a:p>
        </p:txBody>
      </p:sp>
      <p:sp>
        <p:nvSpPr>
          <p:cNvPr id="62" name="Google Shape;62;p13"/>
          <p:cNvSpPr/>
          <p:nvPr/>
        </p:nvSpPr>
        <p:spPr>
          <a:xfrm rot="10800000">
            <a:off x="4318500" y="4266650"/>
            <a:ext cx="4825500" cy="519600"/>
          </a:xfrm>
          <a:prstGeom prst="homePlate">
            <a:avLst>
              <a:gd name="adj" fmla="val 50000"/>
            </a:avLst>
          </a:prstGeom>
          <a:solidFill>
            <a:srgbClr val="20211E">
              <a:alpha val="43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p:nvPr/>
        </p:nvSpPr>
        <p:spPr>
          <a:xfrm>
            <a:off x="4888875" y="4310900"/>
            <a:ext cx="4196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i="1">
                <a:solidFill>
                  <a:schemeClr val="lt1"/>
                </a:solidFill>
                <a:latin typeface="Playfair Display"/>
                <a:ea typeface="Playfair Display"/>
                <a:cs typeface="Playfair Display"/>
                <a:sym typeface="Playfair Display"/>
              </a:rPr>
              <a:t>Supervisor : Mr. Taranga Mukherjee</a:t>
            </a:r>
            <a:endParaRPr sz="1600" b="1" i="1">
              <a:solidFill>
                <a:schemeClr val="lt1"/>
              </a:solidFill>
              <a:latin typeface="Playfair Display"/>
              <a:ea typeface="Playfair Display"/>
              <a:cs typeface="Playfair Display"/>
              <a:sym typeface="Playfair Display"/>
            </a:endParaRPr>
          </a:p>
        </p:txBody>
      </p:sp>
      <p:pic>
        <p:nvPicPr>
          <p:cNvPr id="64" name="Google Shape;64;p13"/>
          <p:cNvPicPr preferRelativeResize="0"/>
          <p:nvPr/>
        </p:nvPicPr>
        <p:blipFill>
          <a:blip r:embed="rId4">
            <a:alphaModFix/>
          </a:blip>
          <a:stretch>
            <a:fillRect/>
          </a:stretch>
        </p:blipFill>
        <p:spPr>
          <a:xfrm>
            <a:off x="8565659" y="56746"/>
            <a:ext cx="519616" cy="51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2"/>
          <p:cNvSpPr txBox="1"/>
          <p:nvPr/>
        </p:nvSpPr>
        <p:spPr>
          <a:xfrm>
            <a:off x="1789050" y="248500"/>
            <a:ext cx="64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
        <p:nvSpPr>
          <p:cNvPr id="188" name="Google Shape;188;p22"/>
          <p:cNvSpPr txBox="1"/>
          <p:nvPr/>
        </p:nvSpPr>
        <p:spPr>
          <a:xfrm>
            <a:off x="-2112075" y="909575"/>
            <a:ext cx="365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
        <p:nvSpPr>
          <p:cNvPr id="189" name="Google Shape;189;p22"/>
          <p:cNvSpPr txBox="1"/>
          <p:nvPr/>
        </p:nvSpPr>
        <p:spPr>
          <a:xfrm>
            <a:off x="633600" y="1046125"/>
            <a:ext cx="5404500" cy="4770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200"/>
              </a:spcAft>
              <a:buClr>
                <a:schemeClr val="dk2"/>
              </a:buClr>
              <a:buSzPts val="1100"/>
              <a:buFont typeface="Arial"/>
              <a:buNone/>
            </a:pPr>
            <a:r>
              <a:rPr lang="en-GB" sz="1900">
                <a:solidFill>
                  <a:srgbClr val="9BA8B7"/>
                </a:solidFill>
                <a:latin typeface="Playfair Display SemiBold"/>
                <a:ea typeface="Playfair Display SemiBold"/>
                <a:cs typeface="Playfair Display SemiBold"/>
                <a:sym typeface="Playfair Display SemiBold"/>
              </a:rPr>
              <a:t> </a:t>
            </a:r>
            <a:endParaRPr sz="1900">
              <a:solidFill>
                <a:srgbClr val="404040"/>
              </a:solidFill>
              <a:latin typeface="Playfair Display SemiBold"/>
              <a:ea typeface="Playfair Display SemiBold"/>
              <a:cs typeface="Playfair Display SemiBold"/>
              <a:sym typeface="Playfair Display SemiBold"/>
            </a:endParaRPr>
          </a:p>
        </p:txBody>
      </p:sp>
      <p:sp>
        <p:nvSpPr>
          <p:cNvPr id="190" name="Google Shape;190;p22"/>
          <p:cNvSpPr/>
          <p:nvPr/>
        </p:nvSpPr>
        <p:spPr>
          <a:xfrm>
            <a:off x="254625" y="152775"/>
            <a:ext cx="8708300" cy="4837950"/>
          </a:xfrm>
          <a:prstGeom prst="flowChartProcess">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FFFF"/>
              </a:highlight>
            </a:endParaRPr>
          </a:p>
        </p:txBody>
      </p:sp>
      <p:sp>
        <p:nvSpPr>
          <p:cNvPr id="191" name="Google Shape;191;p22"/>
          <p:cNvSpPr txBox="1"/>
          <p:nvPr/>
        </p:nvSpPr>
        <p:spPr>
          <a:xfrm>
            <a:off x="869663" y="942975"/>
            <a:ext cx="715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
        <p:nvSpPr>
          <p:cNvPr id="192" name="Google Shape;192;p22"/>
          <p:cNvSpPr txBox="1"/>
          <p:nvPr/>
        </p:nvSpPr>
        <p:spPr>
          <a:xfrm>
            <a:off x="559025" y="942975"/>
            <a:ext cx="47088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500">
                <a:latin typeface="EB Garamond Medium"/>
                <a:ea typeface="EB Garamond Medium"/>
                <a:cs typeface="EB Garamond Medium"/>
                <a:sym typeface="EB Garamond Medium"/>
              </a:rPr>
              <a:t>The data of customer review  of three top online grocery  home delivery app bigbasket,Blinkit , and jio mart  have been collected from the  Indian google play website . we scrapped the data  from google play in python .this data contain 235687, 267824, and 204424 reviews till 19th October 2022.</a:t>
            </a:r>
            <a:endParaRPr sz="1500">
              <a:latin typeface="EB Garamond Medium"/>
              <a:ea typeface="EB Garamond Medium"/>
              <a:cs typeface="EB Garamond Medium"/>
              <a:sym typeface="EB Garamond Medium"/>
            </a:endParaRPr>
          </a:p>
        </p:txBody>
      </p:sp>
      <p:pic>
        <p:nvPicPr>
          <p:cNvPr id="193" name="Google Shape;193;p22"/>
          <p:cNvPicPr preferRelativeResize="0"/>
          <p:nvPr/>
        </p:nvPicPr>
        <p:blipFill>
          <a:blip r:embed="rId4">
            <a:alphaModFix/>
          </a:blip>
          <a:stretch>
            <a:fillRect/>
          </a:stretch>
        </p:blipFill>
        <p:spPr>
          <a:xfrm>
            <a:off x="366150" y="2551625"/>
            <a:ext cx="6069950" cy="2388025"/>
          </a:xfrm>
          <a:prstGeom prst="rect">
            <a:avLst/>
          </a:prstGeom>
          <a:noFill/>
          <a:ln>
            <a:noFill/>
          </a:ln>
        </p:spPr>
      </p:pic>
      <p:pic>
        <p:nvPicPr>
          <p:cNvPr id="194" name="Google Shape;194;p22"/>
          <p:cNvPicPr preferRelativeResize="0"/>
          <p:nvPr/>
        </p:nvPicPr>
        <p:blipFill>
          <a:blip r:embed="rId5">
            <a:alphaModFix/>
          </a:blip>
          <a:stretch>
            <a:fillRect/>
          </a:stretch>
        </p:blipFill>
        <p:spPr>
          <a:xfrm>
            <a:off x="7166026" y="248500"/>
            <a:ext cx="1143775" cy="1094675"/>
          </a:xfrm>
          <a:prstGeom prst="rect">
            <a:avLst/>
          </a:prstGeom>
          <a:noFill/>
          <a:ln>
            <a:noFill/>
          </a:ln>
        </p:spPr>
      </p:pic>
      <p:pic>
        <p:nvPicPr>
          <p:cNvPr id="195" name="Google Shape;195;p22"/>
          <p:cNvPicPr preferRelativeResize="0"/>
          <p:nvPr/>
        </p:nvPicPr>
        <p:blipFill>
          <a:blip r:embed="rId6">
            <a:alphaModFix/>
          </a:blip>
          <a:stretch>
            <a:fillRect/>
          </a:stretch>
        </p:blipFill>
        <p:spPr>
          <a:xfrm>
            <a:off x="6834083" y="2814984"/>
            <a:ext cx="1856738" cy="1235575"/>
          </a:xfrm>
          <a:prstGeom prst="rect">
            <a:avLst/>
          </a:prstGeom>
          <a:noFill/>
          <a:ln>
            <a:noFill/>
          </a:ln>
        </p:spPr>
      </p:pic>
      <p:pic>
        <p:nvPicPr>
          <p:cNvPr id="196" name="Google Shape;196;p22"/>
          <p:cNvPicPr preferRelativeResize="0"/>
          <p:nvPr/>
        </p:nvPicPr>
        <p:blipFill>
          <a:blip r:embed="rId7">
            <a:alphaModFix/>
          </a:blip>
          <a:stretch>
            <a:fillRect/>
          </a:stretch>
        </p:blipFill>
        <p:spPr>
          <a:xfrm>
            <a:off x="6705775" y="1456950"/>
            <a:ext cx="2113346" cy="1094675"/>
          </a:xfrm>
          <a:prstGeom prst="rect">
            <a:avLst/>
          </a:prstGeom>
          <a:noFill/>
          <a:ln>
            <a:noFill/>
          </a:ln>
        </p:spPr>
      </p:pic>
      <p:sp>
        <p:nvSpPr>
          <p:cNvPr id="197" name="Google Shape;197;p22"/>
          <p:cNvSpPr/>
          <p:nvPr/>
        </p:nvSpPr>
        <p:spPr>
          <a:xfrm>
            <a:off x="268075" y="248500"/>
            <a:ext cx="3716100" cy="6612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
            </a:r>
            <a:endParaRPr/>
          </a:p>
        </p:txBody>
      </p:sp>
      <p:sp>
        <p:nvSpPr>
          <p:cNvPr id="198" name="Google Shape;198;p22"/>
          <p:cNvSpPr txBox="1"/>
          <p:nvPr/>
        </p:nvSpPr>
        <p:spPr>
          <a:xfrm>
            <a:off x="409725" y="248500"/>
            <a:ext cx="2920500" cy="56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2500" b="1">
                <a:solidFill>
                  <a:schemeClr val="lt1"/>
                </a:solidFill>
                <a:latin typeface="Playfair Display"/>
                <a:ea typeface="Playfair Display"/>
                <a:cs typeface="Playfair Display"/>
                <a:sym typeface="Playfair Display"/>
              </a:rPr>
              <a:t>Data Collection</a:t>
            </a:r>
            <a:endParaRPr sz="2500" b="1">
              <a:solidFill>
                <a:schemeClr val="lt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1000"/>
                                        <p:tgtEl>
                                          <p:spTgt spid="196"/>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95"/>
                                        </p:tgtEl>
                                        <p:attrNameLst>
                                          <p:attrName>style.visibility</p:attrName>
                                        </p:attrNameLst>
                                      </p:cBhvr>
                                      <p:to>
                                        <p:strVal val="visible"/>
                                      </p:to>
                                    </p:set>
                                    <p:anim calcmode="lin" valueType="num">
                                      <p:cBhvr additive="base">
                                        <p:cTn id="14" dur="1000"/>
                                        <p:tgtEl>
                                          <p:spTgt spid="195"/>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fade">
                                      <p:cBhvr>
                                        <p:cTn id="17"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sp>
        <p:nvSpPr>
          <p:cNvPr id="203" name="Google Shape;203;p23"/>
          <p:cNvSpPr/>
          <p:nvPr/>
        </p:nvSpPr>
        <p:spPr>
          <a:xfrm>
            <a:off x="155250" y="154800"/>
            <a:ext cx="8833500" cy="4833900"/>
          </a:xfrm>
          <a:prstGeom prst="rect">
            <a:avLst/>
          </a:prstGeom>
          <a:solidFill>
            <a:srgbClr val="FFFFFF">
              <a:alpha val="67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txBox="1"/>
          <p:nvPr/>
        </p:nvSpPr>
        <p:spPr>
          <a:xfrm>
            <a:off x="2590225" y="795375"/>
            <a:ext cx="1458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latin typeface="Playfair Display"/>
                <a:ea typeface="Playfair Display"/>
                <a:cs typeface="Playfair Display"/>
                <a:sym typeface="Playfair Display"/>
              </a:rPr>
              <a:t> User’s review</a:t>
            </a:r>
            <a:r>
              <a:rPr lang="en-GB" sz="900" b="1">
                <a:latin typeface="Playfair Display"/>
                <a:ea typeface="Playfair Display"/>
                <a:cs typeface="Playfair Display"/>
                <a:sym typeface="Playfair Display"/>
              </a:rPr>
              <a:t> </a:t>
            </a:r>
            <a:endParaRPr sz="900" b="1">
              <a:latin typeface="Playfair Display"/>
              <a:ea typeface="Playfair Display"/>
              <a:cs typeface="Playfair Display"/>
              <a:sym typeface="Playfair Display"/>
            </a:endParaRPr>
          </a:p>
        </p:txBody>
      </p:sp>
      <p:cxnSp>
        <p:nvCxnSpPr>
          <p:cNvPr id="205" name="Google Shape;205;p23"/>
          <p:cNvCxnSpPr/>
          <p:nvPr/>
        </p:nvCxnSpPr>
        <p:spPr>
          <a:xfrm rot="10800000">
            <a:off x="3633350" y="1079750"/>
            <a:ext cx="654600" cy="3258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23"/>
          <p:cNvCxnSpPr/>
          <p:nvPr/>
        </p:nvCxnSpPr>
        <p:spPr>
          <a:xfrm flipH="1">
            <a:off x="4159650" y="3737950"/>
            <a:ext cx="824700" cy="373800"/>
          </a:xfrm>
          <a:prstGeom prst="straightConnector1">
            <a:avLst/>
          </a:prstGeom>
          <a:noFill/>
          <a:ln w="9525" cap="flat" cmpd="sng">
            <a:solidFill>
              <a:schemeClr val="dk2"/>
            </a:solidFill>
            <a:prstDash val="solid"/>
            <a:round/>
            <a:headEnd type="none" w="med" len="med"/>
            <a:tailEnd type="triangle" w="med" len="med"/>
          </a:ln>
        </p:spPr>
      </p:cxnSp>
      <p:sp>
        <p:nvSpPr>
          <p:cNvPr id="207" name="Google Shape;207;p23"/>
          <p:cNvSpPr txBox="1"/>
          <p:nvPr/>
        </p:nvSpPr>
        <p:spPr>
          <a:xfrm>
            <a:off x="2844875" y="4152500"/>
            <a:ext cx="138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layfair Display"/>
                <a:ea typeface="Playfair Display"/>
                <a:cs typeface="Playfair Display"/>
                <a:sym typeface="Playfair Display"/>
              </a:rPr>
              <a:t>The ratings on a scale 0 to 5.</a:t>
            </a:r>
            <a:endParaRPr sz="1200" b="1">
              <a:latin typeface="Playfair Display"/>
              <a:ea typeface="Playfair Display"/>
              <a:cs typeface="Playfair Display"/>
              <a:sym typeface="Playfair Display"/>
            </a:endParaRPr>
          </a:p>
        </p:txBody>
      </p:sp>
      <p:cxnSp>
        <p:nvCxnSpPr>
          <p:cNvPr id="208" name="Google Shape;208;p23"/>
          <p:cNvCxnSpPr/>
          <p:nvPr/>
        </p:nvCxnSpPr>
        <p:spPr>
          <a:xfrm rot="10800000" flipH="1">
            <a:off x="5476650" y="961800"/>
            <a:ext cx="68400" cy="484500"/>
          </a:xfrm>
          <a:prstGeom prst="straightConnector1">
            <a:avLst/>
          </a:prstGeom>
          <a:noFill/>
          <a:ln w="9525" cap="flat" cmpd="sng">
            <a:solidFill>
              <a:schemeClr val="dk2"/>
            </a:solidFill>
            <a:prstDash val="solid"/>
            <a:round/>
            <a:headEnd type="none" w="med" len="med"/>
            <a:tailEnd type="triangle" w="med" len="med"/>
          </a:ln>
        </p:spPr>
      </p:cxnSp>
      <p:sp>
        <p:nvSpPr>
          <p:cNvPr id="209" name="Google Shape;209;p23"/>
          <p:cNvSpPr txBox="1"/>
          <p:nvPr/>
        </p:nvSpPr>
        <p:spPr>
          <a:xfrm>
            <a:off x="4730700" y="461700"/>
            <a:ext cx="156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layfair Display"/>
                <a:ea typeface="Playfair Display"/>
                <a:cs typeface="Playfair Display"/>
                <a:sym typeface="Playfair Display"/>
              </a:rPr>
              <a:t>How many people liked the review</a:t>
            </a:r>
            <a:endParaRPr sz="1200" b="1">
              <a:latin typeface="Playfair Display"/>
              <a:ea typeface="Playfair Display"/>
              <a:cs typeface="Playfair Display"/>
              <a:sym typeface="Playfair Display"/>
            </a:endParaRPr>
          </a:p>
        </p:txBody>
      </p:sp>
      <p:cxnSp>
        <p:nvCxnSpPr>
          <p:cNvPr id="210" name="Google Shape;210;p23"/>
          <p:cNvCxnSpPr/>
          <p:nvPr/>
        </p:nvCxnSpPr>
        <p:spPr>
          <a:xfrm flipH="1">
            <a:off x="6448325" y="3747100"/>
            <a:ext cx="310500" cy="348000"/>
          </a:xfrm>
          <a:prstGeom prst="straightConnector1">
            <a:avLst/>
          </a:prstGeom>
          <a:noFill/>
          <a:ln w="9525" cap="flat" cmpd="sng">
            <a:solidFill>
              <a:schemeClr val="dk2"/>
            </a:solidFill>
            <a:prstDash val="solid"/>
            <a:round/>
            <a:headEnd type="none" w="med" len="med"/>
            <a:tailEnd type="triangle" w="med" len="med"/>
          </a:ln>
        </p:spPr>
      </p:cxnSp>
      <p:sp>
        <p:nvSpPr>
          <p:cNvPr id="211" name="Google Shape;211;p23"/>
          <p:cNvSpPr txBox="1"/>
          <p:nvPr/>
        </p:nvSpPr>
        <p:spPr>
          <a:xfrm>
            <a:off x="5081325" y="4127700"/>
            <a:ext cx="17268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GB" sz="1200" b="1">
                <a:latin typeface="Playfair Display"/>
                <a:ea typeface="Playfair Display"/>
                <a:cs typeface="Playfair Display"/>
                <a:sym typeface="Playfair Display"/>
              </a:rPr>
              <a:t>When the user made the comment </a:t>
            </a:r>
            <a:endParaRPr sz="1200" b="1">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endParaRPr sz="1200" b="1">
              <a:latin typeface="Playfair Display"/>
              <a:ea typeface="Playfair Display"/>
              <a:cs typeface="Playfair Display"/>
              <a:sym typeface="Playfair Display"/>
            </a:endParaRPr>
          </a:p>
          <a:p>
            <a:pPr marL="0" lvl="0" indent="0" algn="l" rtl="0">
              <a:spcBef>
                <a:spcPts val="0"/>
              </a:spcBef>
              <a:spcAft>
                <a:spcPts val="0"/>
              </a:spcAft>
              <a:buNone/>
            </a:pPr>
            <a:endParaRPr sz="1000" b="1">
              <a:latin typeface="Playfair Display"/>
              <a:ea typeface="Playfair Display"/>
              <a:cs typeface="Playfair Display"/>
              <a:sym typeface="Playfair Display"/>
            </a:endParaRPr>
          </a:p>
        </p:txBody>
      </p:sp>
      <p:cxnSp>
        <p:nvCxnSpPr>
          <p:cNvPr id="212" name="Google Shape;212;p23"/>
          <p:cNvCxnSpPr/>
          <p:nvPr/>
        </p:nvCxnSpPr>
        <p:spPr>
          <a:xfrm rot="10800000">
            <a:off x="7655925" y="961850"/>
            <a:ext cx="207000" cy="443700"/>
          </a:xfrm>
          <a:prstGeom prst="straightConnector1">
            <a:avLst/>
          </a:prstGeom>
          <a:noFill/>
          <a:ln w="9525" cap="flat" cmpd="sng">
            <a:solidFill>
              <a:schemeClr val="dk2"/>
            </a:solidFill>
            <a:prstDash val="solid"/>
            <a:round/>
            <a:headEnd type="none" w="med" len="med"/>
            <a:tailEnd type="triangle" w="med" len="med"/>
          </a:ln>
        </p:spPr>
      </p:cxnSp>
      <p:sp>
        <p:nvSpPr>
          <p:cNvPr id="213" name="Google Shape;213;p23"/>
          <p:cNvSpPr txBox="1"/>
          <p:nvPr/>
        </p:nvSpPr>
        <p:spPr>
          <a:xfrm>
            <a:off x="6448325" y="477138"/>
            <a:ext cx="2360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layfair Display"/>
                <a:ea typeface="Playfair Display"/>
                <a:cs typeface="Playfair Display"/>
                <a:sym typeface="Playfair Display"/>
              </a:rPr>
              <a:t>The company’s  reply on that particular review of that users</a:t>
            </a:r>
            <a:endParaRPr sz="1100" b="1">
              <a:latin typeface="Playfair Display"/>
              <a:ea typeface="Playfair Display"/>
              <a:cs typeface="Playfair Display"/>
              <a:sym typeface="Playfair Display"/>
            </a:endParaRPr>
          </a:p>
        </p:txBody>
      </p:sp>
      <p:cxnSp>
        <p:nvCxnSpPr>
          <p:cNvPr id="214" name="Google Shape;214;p23"/>
          <p:cNvCxnSpPr/>
          <p:nvPr/>
        </p:nvCxnSpPr>
        <p:spPr>
          <a:xfrm flipH="1">
            <a:off x="7980675" y="3711550"/>
            <a:ext cx="498600" cy="419100"/>
          </a:xfrm>
          <a:prstGeom prst="straightConnector1">
            <a:avLst/>
          </a:prstGeom>
          <a:noFill/>
          <a:ln w="9525" cap="flat" cmpd="sng">
            <a:solidFill>
              <a:schemeClr val="dk2"/>
            </a:solidFill>
            <a:prstDash val="solid"/>
            <a:round/>
            <a:headEnd type="none" w="med" len="med"/>
            <a:tailEnd type="triangle" w="med" len="med"/>
          </a:ln>
        </p:spPr>
      </p:cxnSp>
      <p:sp>
        <p:nvSpPr>
          <p:cNvPr id="215" name="Google Shape;215;p23"/>
          <p:cNvSpPr txBox="1"/>
          <p:nvPr/>
        </p:nvSpPr>
        <p:spPr>
          <a:xfrm>
            <a:off x="6979275" y="4145000"/>
            <a:ext cx="156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layfair Display"/>
                <a:ea typeface="Playfair Display"/>
                <a:cs typeface="Playfair Display"/>
                <a:sym typeface="Playfair Display"/>
              </a:rPr>
              <a:t>When the company replied.</a:t>
            </a:r>
            <a:endParaRPr sz="1200" b="1">
              <a:latin typeface="Playfair Display"/>
              <a:ea typeface="Playfair Display"/>
              <a:cs typeface="Playfair Display"/>
              <a:sym typeface="Playfair Display"/>
            </a:endParaRPr>
          </a:p>
        </p:txBody>
      </p:sp>
      <p:sp>
        <p:nvSpPr>
          <p:cNvPr id="216" name="Google Shape;216;p23"/>
          <p:cNvSpPr/>
          <p:nvPr/>
        </p:nvSpPr>
        <p:spPr>
          <a:xfrm>
            <a:off x="155250" y="154800"/>
            <a:ext cx="3807900" cy="619200"/>
          </a:xfrm>
          <a:prstGeom prst="homePlate">
            <a:avLst>
              <a:gd name="adj" fmla="val 50000"/>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a:t>
            </a:r>
            <a:r>
              <a:rPr lang="en-GB" sz="2500" b="1">
                <a:solidFill>
                  <a:schemeClr val="lt1"/>
                </a:solidFill>
                <a:latin typeface="Playfair Display"/>
                <a:ea typeface="Playfair Display"/>
                <a:cs typeface="Playfair Display"/>
                <a:sym typeface="Playfair Display"/>
              </a:rPr>
              <a:t>Data Description</a:t>
            </a:r>
            <a:endParaRPr sz="2500" b="1">
              <a:solidFill>
                <a:schemeClr val="lt1"/>
              </a:solidFill>
              <a:latin typeface="Playfair Display"/>
              <a:ea typeface="Playfair Display"/>
              <a:cs typeface="Playfair Display"/>
              <a:sym typeface="Playfair Display"/>
            </a:endParaRPr>
          </a:p>
        </p:txBody>
      </p:sp>
      <p:pic>
        <p:nvPicPr>
          <p:cNvPr id="217" name="Google Shape;217;p23"/>
          <p:cNvPicPr preferRelativeResize="0"/>
          <p:nvPr/>
        </p:nvPicPr>
        <p:blipFill rotWithShape="1">
          <a:blip r:embed="rId4">
            <a:alphaModFix/>
          </a:blip>
          <a:srcRect l="6570" t="27218" r="750" b="27218"/>
          <a:stretch/>
        </p:blipFill>
        <p:spPr>
          <a:xfrm>
            <a:off x="334975" y="1446300"/>
            <a:ext cx="8474049" cy="2250900"/>
          </a:xfrm>
          <a:prstGeom prst="rect">
            <a:avLst/>
          </a:prstGeom>
          <a:noFill/>
          <a:ln w="9525" cap="flat" cmpd="sng">
            <a:solidFill>
              <a:schemeClr val="dk2"/>
            </a:solidFill>
            <a:prstDash val="solid"/>
            <a:round/>
            <a:headEnd type="none" w="sm" len="sm"/>
            <a:tailEnd type="none" w="sm" len="sm"/>
          </a:ln>
        </p:spPr>
      </p:pic>
      <p:sp>
        <p:nvSpPr>
          <p:cNvPr id="218" name="Google Shape;218;p23"/>
          <p:cNvSpPr txBox="1"/>
          <p:nvPr/>
        </p:nvSpPr>
        <p:spPr>
          <a:xfrm>
            <a:off x="1252775" y="4053700"/>
            <a:ext cx="138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layfair Display"/>
                <a:ea typeface="Playfair Display"/>
                <a:cs typeface="Playfair Display"/>
                <a:sym typeface="Playfair Display"/>
              </a:rPr>
              <a:t>Customer Name</a:t>
            </a:r>
            <a:endParaRPr sz="1200" b="1">
              <a:latin typeface="Playfair Display"/>
              <a:ea typeface="Playfair Display"/>
              <a:cs typeface="Playfair Display"/>
              <a:sym typeface="Playfair Display"/>
            </a:endParaRPr>
          </a:p>
        </p:txBody>
      </p:sp>
      <p:cxnSp>
        <p:nvCxnSpPr>
          <p:cNvPr id="219" name="Google Shape;219;p23"/>
          <p:cNvCxnSpPr/>
          <p:nvPr/>
        </p:nvCxnSpPr>
        <p:spPr>
          <a:xfrm>
            <a:off x="2087975" y="3625900"/>
            <a:ext cx="51000" cy="42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
        <p:cNvGrpSpPr/>
        <p:nvPr/>
      </p:nvGrpSpPr>
      <p:grpSpPr>
        <a:xfrm>
          <a:off x="0" y="0"/>
          <a:ext cx="0" cy="0"/>
          <a:chOff x="0" y="0"/>
          <a:chExt cx="0" cy="0"/>
        </a:xfrm>
      </p:grpSpPr>
      <p:sp>
        <p:nvSpPr>
          <p:cNvPr id="224" name="Google Shape;224;p24"/>
          <p:cNvSpPr/>
          <p:nvPr/>
        </p:nvSpPr>
        <p:spPr>
          <a:xfrm>
            <a:off x="245400" y="186300"/>
            <a:ext cx="8653200" cy="4770900"/>
          </a:xfrm>
          <a:prstGeom prst="rect">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txBox="1"/>
          <p:nvPr/>
        </p:nvSpPr>
        <p:spPr>
          <a:xfrm>
            <a:off x="693150" y="1278800"/>
            <a:ext cx="7757700" cy="895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b="1">
                <a:latin typeface="Playfair Display"/>
                <a:ea typeface="Playfair Display"/>
                <a:cs typeface="Playfair Display"/>
                <a:sym typeface="Playfair Display"/>
              </a:rPr>
              <a:t>In the first step, we try to eliminate missing values from the data. After removing the missing values, we drop the columns that we do not use and remove special characters, emojis and numerical values from each review using Regular Expressions. We then got the cleaned data</a:t>
            </a:r>
            <a:endParaRPr b="1">
              <a:latin typeface="Playfair Display"/>
              <a:ea typeface="Playfair Display"/>
              <a:cs typeface="Playfair Display"/>
              <a:sym typeface="Playfair Display"/>
            </a:endParaRPr>
          </a:p>
        </p:txBody>
      </p:sp>
      <p:sp>
        <p:nvSpPr>
          <p:cNvPr id="226" name="Google Shape;226;p24"/>
          <p:cNvSpPr txBox="1"/>
          <p:nvPr/>
        </p:nvSpPr>
        <p:spPr>
          <a:xfrm>
            <a:off x="2509475" y="4099075"/>
            <a:ext cx="111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Playfair Display"/>
                <a:ea typeface="Playfair Display"/>
                <a:cs typeface="Playfair Display"/>
                <a:sym typeface="Playfair Display"/>
              </a:rPr>
              <a:t>Raw data</a:t>
            </a:r>
            <a:endParaRPr sz="1600" b="1">
              <a:latin typeface="Playfair Display"/>
              <a:ea typeface="Playfair Display"/>
              <a:cs typeface="Playfair Display"/>
              <a:sym typeface="Playfair Display"/>
            </a:endParaRPr>
          </a:p>
        </p:txBody>
      </p:sp>
      <p:sp>
        <p:nvSpPr>
          <p:cNvPr id="227" name="Google Shape;227;p24"/>
          <p:cNvSpPr/>
          <p:nvPr/>
        </p:nvSpPr>
        <p:spPr>
          <a:xfrm>
            <a:off x="245400" y="482725"/>
            <a:ext cx="4273800" cy="5715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900">
                <a:solidFill>
                  <a:schemeClr val="lt1"/>
                </a:solidFill>
                <a:latin typeface="Playfair Display"/>
                <a:ea typeface="Playfair Display"/>
                <a:cs typeface="Playfair Display"/>
                <a:sym typeface="Playfair Display"/>
              </a:rPr>
              <a:t>Data cleaning</a:t>
            </a:r>
            <a:endParaRPr sz="2400">
              <a:solidFill>
                <a:schemeClr val="lt1"/>
              </a:solidFill>
              <a:latin typeface="Playfair Display"/>
              <a:ea typeface="Playfair Display"/>
              <a:cs typeface="Playfair Display"/>
              <a:sym typeface="Playfair Display"/>
            </a:endParaRPr>
          </a:p>
        </p:txBody>
      </p:sp>
      <p:pic>
        <p:nvPicPr>
          <p:cNvPr id="228" name="Google Shape;228;p24"/>
          <p:cNvPicPr preferRelativeResize="0"/>
          <p:nvPr/>
        </p:nvPicPr>
        <p:blipFill rotWithShape="1">
          <a:blip r:embed="rId4">
            <a:alphaModFix/>
          </a:blip>
          <a:srcRect l="5898" t="49071" r="31947" b="25775"/>
          <a:stretch/>
        </p:blipFill>
        <p:spPr>
          <a:xfrm>
            <a:off x="1618325" y="2399200"/>
            <a:ext cx="5683301" cy="1242574"/>
          </a:xfrm>
          <a:prstGeom prst="rect">
            <a:avLst/>
          </a:prstGeom>
          <a:noFill/>
          <a:ln w="9525" cap="flat" cmpd="sng">
            <a:solidFill>
              <a:schemeClr val="dk2"/>
            </a:solidFill>
            <a:prstDash val="solid"/>
            <a:round/>
            <a:headEnd type="none" w="sm" len="sm"/>
            <a:tailEnd type="none" w="sm" len="sm"/>
          </a:ln>
        </p:spPr>
      </p:pic>
      <p:cxnSp>
        <p:nvCxnSpPr>
          <p:cNvPr id="229" name="Google Shape;229;p24"/>
          <p:cNvCxnSpPr/>
          <p:nvPr/>
        </p:nvCxnSpPr>
        <p:spPr>
          <a:xfrm flipH="1">
            <a:off x="3167575" y="3615400"/>
            <a:ext cx="203700" cy="549900"/>
          </a:xfrm>
          <a:prstGeom prst="straightConnector1">
            <a:avLst/>
          </a:prstGeom>
          <a:noFill/>
          <a:ln w="19050" cap="flat" cmpd="sng">
            <a:solidFill>
              <a:schemeClr val="dk2"/>
            </a:solidFill>
            <a:prstDash val="solid"/>
            <a:round/>
            <a:headEnd type="none" w="med" len="med"/>
            <a:tailEnd type="triangle" w="med" len="med"/>
          </a:ln>
        </p:spPr>
      </p:cxnSp>
      <p:sp>
        <p:nvSpPr>
          <p:cNvPr id="230" name="Google Shape;230;p24"/>
          <p:cNvSpPr txBox="1"/>
          <p:nvPr/>
        </p:nvSpPr>
        <p:spPr>
          <a:xfrm>
            <a:off x="5014650" y="4106875"/>
            <a:ext cx="1605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Playfair Display"/>
                <a:ea typeface="Playfair Display"/>
                <a:cs typeface="Playfair Display"/>
                <a:sym typeface="Playfair Display"/>
              </a:rPr>
              <a:t>Cleaned data</a:t>
            </a:r>
            <a:endParaRPr sz="1500" b="1">
              <a:latin typeface="Playfair Display"/>
              <a:ea typeface="Playfair Display"/>
              <a:cs typeface="Playfair Display"/>
              <a:sym typeface="Playfair Display"/>
            </a:endParaRPr>
          </a:p>
        </p:txBody>
      </p:sp>
      <p:cxnSp>
        <p:nvCxnSpPr>
          <p:cNvPr id="231" name="Google Shape;231;p24"/>
          <p:cNvCxnSpPr>
            <a:endCxn id="230" idx="0"/>
          </p:cNvCxnSpPr>
          <p:nvPr/>
        </p:nvCxnSpPr>
        <p:spPr>
          <a:xfrm>
            <a:off x="5428650" y="3483175"/>
            <a:ext cx="388800" cy="6237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25"/>
          <p:cNvSpPr/>
          <p:nvPr/>
        </p:nvSpPr>
        <p:spPr>
          <a:xfrm>
            <a:off x="110850" y="137550"/>
            <a:ext cx="8922300" cy="4868400"/>
          </a:xfrm>
          <a:prstGeom prst="rect">
            <a:avLst/>
          </a:prstGeom>
          <a:solidFill>
            <a:srgbClr val="FFFFFF">
              <a:alpha val="67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a:off x="132388" y="386400"/>
            <a:ext cx="6035100" cy="6474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900" b="1">
                <a:solidFill>
                  <a:schemeClr val="lt1"/>
                </a:solidFill>
                <a:latin typeface="Playfair Display"/>
                <a:ea typeface="Playfair Display"/>
                <a:cs typeface="Playfair Display"/>
                <a:sym typeface="Playfair Display"/>
              </a:rPr>
              <a:t>Steps of TextBlob Analysis </a:t>
            </a:r>
            <a:endParaRPr sz="2900" b="1">
              <a:solidFill>
                <a:schemeClr val="lt1"/>
              </a:solidFill>
              <a:latin typeface="Playfair Display"/>
              <a:ea typeface="Playfair Display"/>
              <a:cs typeface="Playfair Display"/>
              <a:sym typeface="Playfair Display"/>
            </a:endParaRPr>
          </a:p>
        </p:txBody>
      </p:sp>
      <p:sp>
        <p:nvSpPr>
          <p:cNvPr id="238" name="Google Shape;238;p25"/>
          <p:cNvSpPr/>
          <p:nvPr/>
        </p:nvSpPr>
        <p:spPr>
          <a:xfrm>
            <a:off x="478700" y="1212025"/>
            <a:ext cx="2943600" cy="611100"/>
          </a:xfrm>
          <a:prstGeom prst="rect">
            <a:avLst/>
          </a:prstGeom>
          <a:solidFill>
            <a:srgbClr val="274E1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Playfair Display"/>
                <a:ea typeface="Playfair Display"/>
                <a:cs typeface="Playfair Display"/>
                <a:sym typeface="Playfair Display"/>
              </a:rPr>
              <a:t>Tokenization + Lower Case</a:t>
            </a:r>
            <a:endParaRPr sz="1600" b="1">
              <a:solidFill>
                <a:schemeClr val="lt1"/>
              </a:solidFill>
              <a:latin typeface="Playfair Display"/>
              <a:ea typeface="Playfair Display"/>
              <a:cs typeface="Playfair Display"/>
              <a:sym typeface="Playfair Display"/>
            </a:endParaRPr>
          </a:p>
        </p:txBody>
      </p:sp>
      <p:sp>
        <p:nvSpPr>
          <p:cNvPr id="239" name="Google Shape;239;p25"/>
          <p:cNvSpPr/>
          <p:nvPr/>
        </p:nvSpPr>
        <p:spPr>
          <a:xfrm>
            <a:off x="3666663" y="1369825"/>
            <a:ext cx="478800" cy="2955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4389825" y="1212025"/>
            <a:ext cx="2271300" cy="6111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Playfair Display"/>
                <a:ea typeface="Playfair Display"/>
                <a:cs typeface="Playfair Display"/>
                <a:sym typeface="Playfair Display"/>
              </a:rPr>
              <a:t>Stop words Remove</a:t>
            </a:r>
            <a:endParaRPr sz="1600" b="1">
              <a:solidFill>
                <a:schemeClr val="lt1"/>
              </a:solidFill>
              <a:latin typeface="Playfair Display"/>
              <a:ea typeface="Playfair Display"/>
              <a:cs typeface="Playfair Display"/>
              <a:sym typeface="Playfair Display"/>
            </a:endParaRPr>
          </a:p>
        </p:txBody>
      </p:sp>
      <p:sp>
        <p:nvSpPr>
          <p:cNvPr id="241" name="Google Shape;241;p25"/>
          <p:cNvSpPr/>
          <p:nvPr/>
        </p:nvSpPr>
        <p:spPr>
          <a:xfrm>
            <a:off x="5642575" y="2179250"/>
            <a:ext cx="3035100" cy="611100"/>
          </a:xfrm>
          <a:prstGeom prst="rect">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Playfair Display"/>
                <a:ea typeface="Playfair Display"/>
                <a:cs typeface="Playfair Display"/>
                <a:sym typeface="Playfair Display"/>
              </a:rPr>
              <a:t>Parts Of Speech (POS) tagging</a:t>
            </a:r>
            <a:endParaRPr sz="1600" b="1">
              <a:solidFill>
                <a:schemeClr val="lt1"/>
              </a:solidFill>
              <a:latin typeface="Playfair Display"/>
              <a:ea typeface="Playfair Display"/>
              <a:cs typeface="Playfair Display"/>
              <a:sym typeface="Playfair Display"/>
            </a:endParaRPr>
          </a:p>
        </p:txBody>
      </p:sp>
      <p:sp>
        <p:nvSpPr>
          <p:cNvPr id="242" name="Google Shape;242;p25"/>
          <p:cNvSpPr/>
          <p:nvPr/>
        </p:nvSpPr>
        <p:spPr>
          <a:xfrm rot="10800000">
            <a:off x="4908888" y="2337050"/>
            <a:ext cx="478800" cy="295500"/>
          </a:xfrm>
          <a:prstGeom prst="chevron">
            <a:avLst>
              <a:gd name="adj" fmla="val 5000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6813800" y="1461350"/>
            <a:ext cx="621300" cy="545100"/>
          </a:xfrm>
          <a:prstGeom prst="bentArrow">
            <a:avLst>
              <a:gd name="adj1" fmla="val 25000"/>
              <a:gd name="adj2" fmla="val 25000"/>
              <a:gd name="adj3" fmla="val 25000"/>
              <a:gd name="adj4" fmla="val 43750"/>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a:off x="2454275" y="2179250"/>
            <a:ext cx="2271300" cy="611100"/>
          </a:xfrm>
          <a:prstGeom prst="rect">
            <a:avLst/>
          </a:prstGeom>
          <a:solidFill>
            <a:srgbClr val="7F6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Playfair Display"/>
                <a:ea typeface="Playfair Display"/>
                <a:cs typeface="Playfair Display"/>
                <a:sym typeface="Playfair Display"/>
              </a:rPr>
              <a:t>Lemmatization</a:t>
            </a:r>
            <a:endParaRPr sz="1600" b="1">
              <a:solidFill>
                <a:schemeClr val="lt1"/>
              </a:solidFill>
              <a:latin typeface="Playfair Display"/>
              <a:ea typeface="Playfair Display"/>
              <a:cs typeface="Playfair Display"/>
              <a:sym typeface="Playfair Display"/>
            </a:endParaRPr>
          </a:p>
        </p:txBody>
      </p:sp>
      <p:sp>
        <p:nvSpPr>
          <p:cNvPr id="245" name="Google Shape;245;p25"/>
          <p:cNvSpPr/>
          <p:nvPr/>
        </p:nvSpPr>
        <p:spPr>
          <a:xfrm rot="10800000">
            <a:off x="1649650" y="2414050"/>
            <a:ext cx="621300" cy="916500"/>
          </a:xfrm>
          <a:prstGeom prst="bentUpArrow">
            <a:avLst>
              <a:gd name="adj1" fmla="val 30751"/>
              <a:gd name="adj2" fmla="val 30777"/>
              <a:gd name="adj3" fmla="val 21161"/>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478700" y="3514050"/>
            <a:ext cx="2943600" cy="611100"/>
          </a:xfrm>
          <a:prstGeom prst="rect">
            <a:avLst/>
          </a:prstGeom>
          <a:solidFill>
            <a:srgbClr val="66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Playfair Display"/>
                <a:ea typeface="Playfair Display"/>
                <a:cs typeface="Playfair Display"/>
                <a:sym typeface="Playfair Display"/>
              </a:rPr>
              <a:t>Lexicon Based Approach</a:t>
            </a:r>
            <a:endParaRPr sz="1600" b="1">
              <a:solidFill>
                <a:schemeClr val="lt1"/>
              </a:solidFill>
              <a:latin typeface="Playfair Display"/>
              <a:ea typeface="Playfair Display"/>
              <a:cs typeface="Playfair Display"/>
              <a:sym typeface="Playfair Display"/>
            </a:endParaRPr>
          </a:p>
        </p:txBody>
      </p:sp>
      <p:cxnSp>
        <p:nvCxnSpPr>
          <p:cNvPr id="247" name="Google Shape;247;p25"/>
          <p:cNvCxnSpPr/>
          <p:nvPr/>
        </p:nvCxnSpPr>
        <p:spPr>
          <a:xfrm rot="10800000" flipH="1">
            <a:off x="3422300" y="3452700"/>
            <a:ext cx="1283400" cy="366900"/>
          </a:xfrm>
          <a:prstGeom prst="straightConnector1">
            <a:avLst/>
          </a:prstGeom>
          <a:noFill/>
          <a:ln w="19050" cap="flat" cmpd="sng">
            <a:solidFill>
              <a:schemeClr val="dk2"/>
            </a:solidFill>
            <a:prstDash val="solid"/>
            <a:round/>
            <a:headEnd type="none" w="med" len="med"/>
            <a:tailEnd type="triangle" w="med" len="med"/>
          </a:ln>
        </p:spPr>
      </p:cxnSp>
      <p:cxnSp>
        <p:nvCxnSpPr>
          <p:cNvPr id="248" name="Google Shape;248;p25"/>
          <p:cNvCxnSpPr/>
          <p:nvPr/>
        </p:nvCxnSpPr>
        <p:spPr>
          <a:xfrm>
            <a:off x="3422300" y="3819600"/>
            <a:ext cx="1323900" cy="376800"/>
          </a:xfrm>
          <a:prstGeom prst="straightConnector1">
            <a:avLst/>
          </a:prstGeom>
          <a:noFill/>
          <a:ln w="19050" cap="flat" cmpd="sng">
            <a:solidFill>
              <a:schemeClr val="dk2"/>
            </a:solidFill>
            <a:prstDash val="solid"/>
            <a:round/>
            <a:headEnd type="none" w="med" len="med"/>
            <a:tailEnd type="triangle" w="med" len="med"/>
          </a:ln>
        </p:spPr>
      </p:cxnSp>
      <p:sp>
        <p:nvSpPr>
          <p:cNvPr id="249" name="Google Shape;249;p25"/>
          <p:cNvSpPr/>
          <p:nvPr/>
        </p:nvSpPr>
        <p:spPr>
          <a:xfrm>
            <a:off x="4969625" y="3146475"/>
            <a:ext cx="1882200" cy="550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Playfair Display"/>
                <a:ea typeface="Playfair Display"/>
                <a:cs typeface="Playfair Display"/>
                <a:sym typeface="Playfair Display"/>
              </a:rPr>
              <a:t>Subjectivity</a:t>
            </a:r>
            <a:endParaRPr sz="1600" b="1">
              <a:solidFill>
                <a:schemeClr val="lt1"/>
              </a:solidFill>
              <a:latin typeface="Playfair Display"/>
              <a:ea typeface="Playfair Display"/>
              <a:cs typeface="Playfair Display"/>
              <a:sym typeface="Playfair Display"/>
            </a:endParaRPr>
          </a:p>
        </p:txBody>
      </p:sp>
      <p:sp>
        <p:nvSpPr>
          <p:cNvPr id="250" name="Google Shape;250;p25"/>
          <p:cNvSpPr/>
          <p:nvPr/>
        </p:nvSpPr>
        <p:spPr>
          <a:xfrm>
            <a:off x="4969625" y="3935800"/>
            <a:ext cx="1882200" cy="550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Playfair Display"/>
                <a:ea typeface="Playfair Display"/>
                <a:cs typeface="Playfair Display"/>
                <a:sym typeface="Playfair Display"/>
              </a:rPr>
              <a:t>Polarity</a:t>
            </a:r>
            <a:endParaRPr sz="1600" b="1">
              <a:solidFill>
                <a:schemeClr val="lt1"/>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26"/>
          <p:cNvSpPr/>
          <p:nvPr/>
        </p:nvSpPr>
        <p:spPr>
          <a:xfrm>
            <a:off x="183325" y="213900"/>
            <a:ext cx="8739000" cy="4736100"/>
          </a:xfrm>
          <a:prstGeom prst="rect">
            <a:avLst/>
          </a:prstGeom>
          <a:solidFill>
            <a:srgbClr val="999999">
              <a:alpha val="583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183325" y="315750"/>
            <a:ext cx="3646200" cy="6231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1"/>
                </a:solidFill>
                <a:latin typeface="Playfair Display"/>
                <a:ea typeface="Playfair Display"/>
                <a:cs typeface="Playfair Display"/>
                <a:sym typeface="Playfair Display"/>
              </a:rPr>
              <a:t>Example</a:t>
            </a:r>
            <a:endParaRPr sz="2500" b="1">
              <a:solidFill>
                <a:schemeClr val="lt1"/>
              </a:solidFill>
              <a:latin typeface="Playfair Display"/>
              <a:ea typeface="Playfair Display"/>
              <a:cs typeface="Playfair Display"/>
              <a:sym typeface="Playfair Display"/>
            </a:endParaRPr>
          </a:p>
        </p:txBody>
      </p:sp>
      <p:sp>
        <p:nvSpPr>
          <p:cNvPr id="257" name="Google Shape;257;p26"/>
          <p:cNvSpPr txBox="1">
            <a:spLocks noGrp="1"/>
          </p:cNvSpPr>
          <p:nvPr>
            <p:ph type="body" idx="1"/>
          </p:nvPr>
        </p:nvSpPr>
        <p:spPr>
          <a:xfrm>
            <a:off x="3045325" y="1046575"/>
            <a:ext cx="2831400" cy="491400"/>
          </a:xfrm>
          <a:prstGeom prst="rect">
            <a:avLst/>
          </a:prstGeom>
          <a:solidFill>
            <a:srgbClr val="FFFFFF">
              <a:alpha val="67360"/>
            </a:srgbClr>
          </a:solidFill>
        </p:spPr>
        <p:txBody>
          <a:bodyPr spcFirstLastPara="1" wrap="square" lIns="91425" tIns="91425" rIns="91425" bIns="91425" anchor="t" anchorCtr="0">
            <a:noAutofit/>
          </a:bodyPr>
          <a:lstStyle/>
          <a:p>
            <a:pPr marL="0" lvl="0" indent="0" algn="l" rtl="0">
              <a:lnSpc>
                <a:spcPct val="95000"/>
              </a:lnSpc>
              <a:spcBef>
                <a:spcPts val="0"/>
              </a:spcBef>
              <a:spcAft>
                <a:spcPts val="0"/>
              </a:spcAft>
              <a:buSzPts val="275"/>
              <a:buNone/>
            </a:pPr>
            <a:r>
              <a:rPr lang="en-GB" sz="1850" b="1"/>
              <a:t>‘I am watching a movie.’</a:t>
            </a:r>
            <a:r>
              <a:rPr lang="en-GB" sz="1850"/>
              <a:t>                                                                                                                                                                                                           </a:t>
            </a:r>
            <a:endParaRPr sz="1850"/>
          </a:p>
          <a:p>
            <a:pPr marL="0" lvl="0" indent="0" algn="l" rtl="0">
              <a:lnSpc>
                <a:spcPct val="80000"/>
              </a:lnSpc>
              <a:spcBef>
                <a:spcPts val="1200"/>
              </a:spcBef>
              <a:spcAft>
                <a:spcPts val="0"/>
              </a:spcAft>
              <a:buSzPts val="275"/>
              <a:buNone/>
            </a:pPr>
            <a:endParaRPr sz="1850"/>
          </a:p>
          <a:p>
            <a:pPr marL="0" lvl="0" indent="0" algn="l" rtl="0">
              <a:lnSpc>
                <a:spcPct val="80000"/>
              </a:lnSpc>
              <a:spcBef>
                <a:spcPts val="0"/>
              </a:spcBef>
              <a:spcAft>
                <a:spcPts val="0"/>
              </a:spcAft>
              <a:buSzPts val="275"/>
              <a:buNone/>
            </a:pPr>
            <a:endParaRPr sz="1850"/>
          </a:p>
          <a:p>
            <a:pPr marL="0" lvl="0" indent="0" algn="l" rtl="0">
              <a:lnSpc>
                <a:spcPct val="80000"/>
              </a:lnSpc>
              <a:spcBef>
                <a:spcPts val="0"/>
              </a:spcBef>
              <a:spcAft>
                <a:spcPts val="0"/>
              </a:spcAft>
              <a:buSzPts val="275"/>
              <a:buNone/>
            </a:pPr>
            <a:endParaRPr sz="1850"/>
          </a:p>
          <a:p>
            <a:pPr marL="0" lvl="0" indent="0" algn="l" rtl="0">
              <a:lnSpc>
                <a:spcPct val="80000"/>
              </a:lnSpc>
              <a:spcBef>
                <a:spcPts val="0"/>
              </a:spcBef>
              <a:spcAft>
                <a:spcPts val="0"/>
              </a:spcAft>
              <a:buSzPts val="275"/>
              <a:buNone/>
            </a:pPr>
            <a:r>
              <a:rPr lang="en-GB" sz="1850"/>
              <a:t>                                                                                                                                                     </a:t>
            </a:r>
            <a:endParaRPr sz="1850"/>
          </a:p>
          <a:p>
            <a:pPr marL="0" lvl="0" indent="0" algn="l" rtl="0">
              <a:lnSpc>
                <a:spcPct val="80000"/>
              </a:lnSpc>
              <a:spcBef>
                <a:spcPts val="0"/>
              </a:spcBef>
              <a:spcAft>
                <a:spcPts val="0"/>
              </a:spcAft>
              <a:buSzPts val="275"/>
              <a:buNone/>
            </a:pPr>
            <a:r>
              <a:rPr lang="en-GB" sz="1850"/>
              <a:t>                                                                                                                                                          </a:t>
            </a:r>
            <a:endParaRPr sz="1850"/>
          </a:p>
          <a:p>
            <a:pPr marL="0" lvl="0" indent="0" algn="l" rtl="0">
              <a:lnSpc>
                <a:spcPct val="80000"/>
              </a:lnSpc>
              <a:spcBef>
                <a:spcPts val="0"/>
              </a:spcBef>
              <a:spcAft>
                <a:spcPts val="0"/>
              </a:spcAft>
              <a:buSzPts val="275"/>
              <a:buNone/>
            </a:pPr>
            <a:r>
              <a:rPr lang="en-GB" sz="1850"/>
              <a:t>                                                                                                                                                         </a:t>
            </a:r>
            <a:endParaRPr sz="1850"/>
          </a:p>
          <a:p>
            <a:pPr marL="0" lvl="0" indent="0" algn="l" rtl="0">
              <a:lnSpc>
                <a:spcPct val="80000"/>
              </a:lnSpc>
              <a:spcBef>
                <a:spcPts val="0"/>
              </a:spcBef>
              <a:spcAft>
                <a:spcPts val="0"/>
              </a:spcAft>
              <a:buSzPts val="275"/>
              <a:buNone/>
            </a:pPr>
            <a:r>
              <a:rPr lang="en-GB" sz="1850"/>
              <a:t>                                                                                                                                                         </a:t>
            </a:r>
            <a:endParaRPr sz="1850"/>
          </a:p>
          <a:p>
            <a:pPr marL="0" lvl="0" indent="0" algn="l" rtl="0">
              <a:lnSpc>
                <a:spcPct val="80000"/>
              </a:lnSpc>
              <a:spcBef>
                <a:spcPts val="0"/>
              </a:spcBef>
              <a:spcAft>
                <a:spcPts val="0"/>
              </a:spcAft>
              <a:buSzPts val="275"/>
              <a:buNone/>
            </a:pPr>
            <a:r>
              <a:rPr lang="en-GB" sz="1850"/>
              <a:t>                                                                                                                                                         </a:t>
            </a:r>
            <a:endParaRPr sz="1850"/>
          </a:p>
          <a:p>
            <a:pPr marL="0" lvl="0" indent="0" algn="l" rtl="0">
              <a:lnSpc>
                <a:spcPct val="80000"/>
              </a:lnSpc>
              <a:spcBef>
                <a:spcPts val="0"/>
              </a:spcBef>
              <a:spcAft>
                <a:spcPts val="0"/>
              </a:spcAft>
              <a:buClr>
                <a:schemeClr val="dk2"/>
              </a:buClr>
              <a:buSzPts val="275"/>
              <a:buFont typeface="Arial"/>
              <a:buNone/>
            </a:pPr>
            <a:r>
              <a:rPr lang="en-GB" sz="1850"/>
              <a:t> </a:t>
            </a:r>
            <a:endParaRPr sz="1850"/>
          </a:p>
        </p:txBody>
      </p:sp>
      <p:sp>
        <p:nvSpPr>
          <p:cNvPr id="258" name="Google Shape;258;p26"/>
          <p:cNvSpPr txBox="1">
            <a:spLocks noGrp="1"/>
          </p:cNvSpPr>
          <p:nvPr>
            <p:ph type="body" idx="1"/>
          </p:nvPr>
        </p:nvSpPr>
        <p:spPr>
          <a:xfrm>
            <a:off x="376450" y="1807400"/>
            <a:ext cx="2495700" cy="491400"/>
          </a:xfrm>
          <a:prstGeom prst="rect">
            <a:avLst/>
          </a:prstGeom>
          <a:solidFill>
            <a:srgbClr val="F4CCCC">
              <a:alpha val="8274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5000"/>
              </a:lnSpc>
              <a:spcBef>
                <a:spcPts val="0"/>
              </a:spcBef>
              <a:spcAft>
                <a:spcPts val="0"/>
              </a:spcAft>
              <a:buSzPts val="275"/>
              <a:buNone/>
            </a:pPr>
            <a:r>
              <a:rPr lang="en-GB" sz="1450" b="1"/>
              <a:t>Tokenization + Lower Case                                                                                                                                                                                                    </a:t>
            </a:r>
            <a:endParaRPr sz="1450" b="1"/>
          </a:p>
          <a:p>
            <a:pPr marL="0" lvl="0" indent="0" algn="l" rtl="0">
              <a:lnSpc>
                <a:spcPct val="80000"/>
              </a:lnSpc>
              <a:spcBef>
                <a:spcPts val="1200"/>
              </a:spcBef>
              <a:spcAft>
                <a:spcPts val="0"/>
              </a:spcAft>
              <a:buSzPts val="275"/>
              <a:buNone/>
            </a:pPr>
            <a:endParaRPr sz="1450" b="1"/>
          </a:p>
          <a:p>
            <a:pPr marL="0" lvl="0" indent="0" algn="l" rtl="0">
              <a:lnSpc>
                <a:spcPct val="80000"/>
              </a:lnSpc>
              <a:spcBef>
                <a:spcPts val="0"/>
              </a:spcBef>
              <a:spcAft>
                <a:spcPts val="0"/>
              </a:spcAft>
              <a:buSzPts val="275"/>
              <a:buNone/>
            </a:pPr>
            <a:endParaRPr sz="1450" b="1"/>
          </a:p>
          <a:p>
            <a:pPr marL="0" lvl="0" indent="0" algn="l" rtl="0">
              <a:lnSpc>
                <a:spcPct val="80000"/>
              </a:lnSpc>
              <a:spcBef>
                <a:spcPts val="0"/>
              </a:spcBef>
              <a:spcAft>
                <a:spcPts val="0"/>
              </a:spcAft>
              <a:buSzPts val="275"/>
              <a:buNone/>
            </a:pPr>
            <a:r>
              <a:rPr lang="en-GB" sz="1450" b="1"/>
              <a:t>                                                                                                                                                     </a:t>
            </a:r>
            <a:endParaRPr sz="1450" b="1"/>
          </a:p>
          <a:p>
            <a:pPr marL="0" lvl="0" indent="0" algn="l" rtl="0">
              <a:lnSpc>
                <a:spcPct val="80000"/>
              </a:lnSpc>
              <a:spcBef>
                <a:spcPts val="0"/>
              </a:spcBef>
              <a:spcAft>
                <a:spcPts val="0"/>
              </a:spcAft>
              <a:buSzPts val="275"/>
              <a:buNone/>
            </a:pPr>
            <a:r>
              <a:rPr lang="en-GB" sz="1450" b="1"/>
              <a:t>                                                                                                                                                          </a:t>
            </a:r>
            <a:endParaRPr sz="1450" b="1"/>
          </a:p>
          <a:p>
            <a:pPr marL="0" lvl="0" indent="0" algn="l" rtl="0">
              <a:lnSpc>
                <a:spcPct val="80000"/>
              </a:lnSpc>
              <a:spcBef>
                <a:spcPts val="0"/>
              </a:spcBef>
              <a:spcAft>
                <a:spcPts val="0"/>
              </a:spcAft>
              <a:buSzPts val="275"/>
              <a:buNone/>
            </a:pPr>
            <a:r>
              <a:rPr lang="en-GB" sz="1450" b="1"/>
              <a:t>                                                                                                                                                         </a:t>
            </a:r>
            <a:endParaRPr sz="1450" b="1"/>
          </a:p>
          <a:p>
            <a:pPr marL="0" lvl="0" indent="0" algn="l" rtl="0">
              <a:lnSpc>
                <a:spcPct val="80000"/>
              </a:lnSpc>
              <a:spcBef>
                <a:spcPts val="0"/>
              </a:spcBef>
              <a:spcAft>
                <a:spcPts val="0"/>
              </a:spcAft>
              <a:buSzPts val="275"/>
              <a:buNone/>
            </a:pPr>
            <a:r>
              <a:rPr lang="en-GB" sz="1450" b="1"/>
              <a:t>                                                                                                                                                         </a:t>
            </a:r>
            <a:endParaRPr sz="1450" b="1"/>
          </a:p>
          <a:p>
            <a:pPr marL="0" lvl="0" indent="0" algn="l" rtl="0">
              <a:lnSpc>
                <a:spcPct val="80000"/>
              </a:lnSpc>
              <a:spcBef>
                <a:spcPts val="0"/>
              </a:spcBef>
              <a:spcAft>
                <a:spcPts val="0"/>
              </a:spcAft>
              <a:buSzPts val="275"/>
              <a:buNone/>
            </a:pPr>
            <a:r>
              <a:rPr lang="en-GB" sz="1450" b="1"/>
              <a:t>                                                                                                                                                         </a:t>
            </a:r>
            <a:endParaRPr sz="1450" b="1"/>
          </a:p>
          <a:p>
            <a:pPr marL="0" lvl="0" indent="0" algn="l" rtl="0">
              <a:lnSpc>
                <a:spcPct val="80000"/>
              </a:lnSpc>
              <a:spcBef>
                <a:spcPts val="0"/>
              </a:spcBef>
              <a:spcAft>
                <a:spcPts val="0"/>
              </a:spcAft>
              <a:buClr>
                <a:schemeClr val="dk2"/>
              </a:buClr>
              <a:buSzPts val="275"/>
              <a:buFont typeface="Arial"/>
              <a:buNone/>
            </a:pPr>
            <a:r>
              <a:rPr lang="en-GB" sz="1450" b="1"/>
              <a:t> </a:t>
            </a:r>
            <a:endParaRPr sz="1450" b="1"/>
          </a:p>
        </p:txBody>
      </p:sp>
      <p:sp>
        <p:nvSpPr>
          <p:cNvPr id="259" name="Google Shape;259;p26"/>
          <p:cNvSpPr txBox="1">
            <a:spLocks noGrp="1"/>
          </p:cNvSpPr>
          <p:nvPr>
            <p:ph type="body" idx="1"/>
          </p:nvPr>
        </p:nvSpPr>
        <p:spPr>
          <a:xfrm>
            <a:off x="560175" y="2568275"/>
            <a:ext cx="1914900" cy="1964100"/>
          </a:xfrm>
          <a:prstGeom prst="rect">
            <a:avLst/>
          </a:prstGeom>
          <a:solidFill>
            <a:srgbClr val="F4CCCC">
              <a:alpha val="8274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75"/>
              <a:buNone/>
            </a:pPr>
            <a:r>
              <a:rPr lang="en-GB" sz="1650" b="1"/>
              <a:t>i</a:t>
            </a:r>
            <a:endParaRPr sz="1650" b="1"/>
          </a:p>
          <a:p>
            <a:pPr marL="0" lvl="0" indent="0" algn="ctr" rtl="0">
              <a:lnSpc>
                <a:spcPct val="95000"/>
              </a:lnSpc>
              <a:spcBef>
                <a:spcPts val="1200"/>
              </a:spcBef>
              <a:spcAft>
                <a:spcPts val="0"/>
              </a:spcAft>
              <a:buSzPts val="275"/>
              <a:buNone/>
            </a:pPr>
            <a:r>
              <a:rPr lang="en-GB" sz="1650" b="1"/>
              <a:t>am</a:t>
            </a:r>
            <a:endParaRPr sz="1650" b="1"/>
          </a:p>
          <a:p>
            <a:pPr marL="0" lvl="0" indent="0" algn="ctr" rtl="0">
              <a:lnSpc>
                <a:spcPct val="95000"/>
              </a:lnSpc>
              <a:spcBef>
                <a:spcPts val="1200"/>
              </a:spcBef>
              <a:spcAft>
                <a:spcPts val="0"/>
              </a:spcAft>
              <a:buSzPts val="275"/>
              <a:buNone/>
            </a:pPr>
            <a:r>
              <a:rPr lang="en-GB" sz="1650" b="1"/>
              <a:t>watching</a:t>
            </a:r>
            <a:endParaRPr sz="1650" b="1"/>
          </a:p>
          <a:p>
            <a:pPr marL="0" lvl="0" indent="0" algn="ctr" rtl="0">
              <a:lnSpc>
                <a:spcPct val="95000"/>
              </a:lnSpc>
              <a:spcBef>
                <a:spcPts val="1200"/>
              </a:spcBef>
              <a:spcAft>
                <a:spcPts val="0"/>
              </a:spcAft>
              <a:buSzPts val="275"/>
              <a:buNone/>
            </a:pPr>
            <a:r>
              <a:rPr lang="en-GB" sz="1650" b="1"/>
              <a:t>a</a:t>
            </a:r>
            <a:endParaRPr sz="1650" b="1"/>
          </a:p>
          <a:p>
            <a:pPr marL="0" lvl="0" indent="0" algn="ctr" rtl="0">
              <a:lnSpc>
                <a:spcPct val="95000"/>
              </a:lnSpc>
              <a:spcBef>
                <a:spcPts val="1200"/>
              </a:spcBef>
              <a:spcAft>
                <a:spcPts val="0"/>
              </a:spcAft>
              <a:buSzPts val="275"/>
              <a:buNone/>
            </a:pPr>
            <a:r>
              <a:rPr lang="en-GB" sz="1650" b="1"/>
              <a:t>movie                                                                                                                                                                                                    </a:t>
            </a:r>
            <a:endParaRPr sz="1650" b="1"/>
          </a:p>
          <a:p>
            <a:pPr marL="0" lvl="0" indent="0" algn="ctr" rtl="0">
              <a:lnSpc>
                <a:spcPct val="80000"/>
              </a:lnSpc>
              <a:spcBef>
                <a:spcPts val="1200"/>
              </a:spcBef>
              <a:spcAft>
                <a:spcPts val="0"/>
              </a:spcAft>
              <a:buSzPts val="275"/>
              <a:buNone/>
            </a:pPr>
            <a:endParaRPr sz="1650" b="1"/>
          </a:p>
          <a:p>
            <a:pPr marL="0" lvl="0" indent="0" algn="ctr" rtl="0">
              <a:lnSpc>
                <a:spcPct val="80000"/>
              </a:lnSpc>
              <a:spcBef>
                <a:spcPts val="0"/>
              </a:spcBef>
              <a:spcAft>
                <a:spcPts val="0"/>
              </a:spcAft>
              <a:buSzPts val="275"/>
              <a:buNone/>
            </a:pPr>
            <a:endParaRPr sz="1650" b="1"/>
          </a:p>
          <a:p>
            <a:pPr marL="0" lvl="0" indent="0" algn="ctr" rtl="0">
              <a:lnSpc>
                <a:spcPct val="80000"/>
              </a:lnSpc>
              <a:spcBef>
                <a:spcPts val="0"/>
              </a:spcBef>
              <a:spcAft>
                <a:spcPts val="0"/>
              </a:spcAft>
              <a:buSzPts val="275"/>
              <a:buNone/>
            </a:pP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Clr>
                <a:schemeClr val="dk2"/>
              </a:buClr>
              <a:buSzPts val="275"/>
              <a:buFont typeface="Arial"/>
              <a:buNone/>
            </a:pPr>
            <a:r>
              <a:rPr lang="en-GB" sz="1650" b="1"/>
              <a:t> </a:t>
            </a:r>
            <a:endParaRPr sz="1650" b="1"/>
          </a:p>
        </p:txBody>
      </p:sp>
      <p:sp>
        <p:nvSpPr>
          <p:cNvPr id="260" name="Google Shape;260;p26"/>
          <p:cNvSpPr txBox="1">
            <a:spLocks noGrp="1"/>
          </p:cNvSpPr>
          <p:nvPr>
            <p:ph type="body" idx="1"/>
          </p:nvPr>
        </p:nvSpPr>
        <p:spPr>
          <a:xfrm>
            <a:off x="3045325" y="1645700"/>
            <a:ext cx="1526700" cy="814800"/>
          </a:xfrm>
          <a:prstGeom prst="rect">
            <a:avLst/>
          </a:prstGeom>
          <a:solidFill>
            <a:srgbClr val="F9CB9C">
              <a:alpha val="744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75"/>
              <a:buNone/>
            </a:pPr>
            <a:r>
              <a:rPr lang="en-GB" sz="1450" b="1"/>
              <a:t>After removing </a:t>
            </a:r>
            <a:endParaRPr sz="1450" b="1"/>
          </a:p>
          <a:p>
            <a:pPr marL="0" lvl="0" indent="0" algn="ctr" rtl="0">
              <a:lnSpc>
                <a:spcPct val="95000"/>
              </a:lnSpc>
              <a:spcBef>
                <a:spcPts val="1200"/>
              </a:spcBef>
              <a:spcAft>
                <a:spcPts val="0"/>
              </a:spcAft>
              <a:buSzPts val="275"/>
              <a:buNone/>
            </a:pPr>
            <a:r>
              <a:rPr lang="en-GB" sz="1450" b="1"/>
              <a:t>StopWords                                                                                                                                                                                                     </a:t>
            </a:r>
            <a:endParaRPr sz="1450" b="1"/>
          </a:p>
          <a:p>
            <a:pPr marL="0" lvl="0" indent="0" algn="ctr" rtl="0">
              <a:lnSpc>
                <a:spcPct val="80000"/>
              </a:lnSpc>
              <a:spcBef>
                <a:spcPts val="1200"/>
              </a:spcBef>
              <a:spcAft>
                <a:spcPts val="0"/>
              </a:spcAft>
              <a:buSzPts val="275"/>
              <a:buNone/>
            </a:pPr>
            <a:endParaRPr sz="1450" b="1"/>
          </a:p>
          <a:p>
            <a:pPr marL="0" lvl="0" indent="0" algn="ctr" rtl="0">
              <a:lnSpc>
                <a:spcPct val="80000"/>
              </a:lnSpc>
              <a:spcBef>
                <a:spcPts val="0"/>
              </a:spcBef>
              <a:spcAft>
                <a:spcPts val="0"/>
              </a:spcAft>
              <a:buSzPts val="275"/>
              <a:buNone/>
            </a:pPr>
            <a:endParaRPr sz="1450" b="1"/>
          </a:p>
          <a:p>
            <a:pPr marL="0" lvl="0" indent="0" algn="ctr" rtl="0">
              <a:lnSpc>
                <a:spcPct val="80000"/>
              </a:lnSpc>
              <a:spcBef>
                <a:spcPts val="0"/>
              </a:spcBef>
              <a:spcAft>
                <a:spcPts val="0"/>
              </a:spcAft>
              <a:buSzPts val="275"/>
              <a:buNone/>
            </a:pP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Clr>
                <a:schemeClr val="dk2"/>
              </a:buClr>
              <a:buSzPts val="275"/>
              <a:buFont typeface="Arial"/>
              <a:buNone/>
            </a:pPr>
            <a:r>
              <a:rPr lang="en-GB" sz="1450" b="1"/>
              <a:t> </a:t>
            </a:r>
            <a:endParaRPr sz="1450" b="1"/>
          </a:p>
        </p:txBody>
      </p:sp>
      <p:sp>
        <p:nvSpPr>
          <p:cNvPr id="261" name="Google Shape;261;p26"/>
          <p:cNvSpPr txBox="1">
            <a:spLocks noGrp="1"/>
          </p:cNvSpPr>
          <p:nvPr>
            <p:ph type="body" idx="1"/>
          </p:nvPr>
        </p:nvSpPr>
        <p:spPr>
          <a:xfrm>
            <a:off x="3045175" y="2715875"/>
            <a:ext cx="1526700" cy="1668900"/>
          </a:xfrm>
          <a:prstGeom prst="rect">
            <a:avLst/>
          </a:prstGeom>
          <a:solidFill>
            <a:srgbClr val="F9CB9C">
              <a:alpha val="744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75"/>
              <a:buNone/>
            </a:pPr>
            <a:endParaRPr sz="1450" b="1"/>
          </a:p>
          <a:p>
            <a:pPr marL="0" lvl="0" indent="0" algn="ctr" rtl="0">
              <a:lnSpc>
                <a:spcPct val="95000"/>
              </a:lnSpc>
              <a:spcBef>
                <a:spcPts val="1200"/>
              </a:spcBef>
              <a:spcAft>
                <a:spcPts val="0"/>
              </a:spcAft>
              <a:buSzPts val="275"/>
              <a:buNone/>
            </a:pPr>
            <a:r>
              <a:rPr lang="en-GB" sz="1450" b="1"/>
              <a:t>watching</a:t>
            </a:r>
            <a:endParaRPr sz="1450" b="1"/>
          </a:p>
          <a:p>
            <a:pPr marL="0" lvl="0" indent="0" algn="ctr" rtl="0">
              <a:lnSpc>
                <a:spcPct val="95000"/>
              </a:lnSpc>
              <a:spcBef>
                <a:spcPts val="1200"/>
              </a:spcBef>
              <a:spcAft>
                <a:spcPts val="0"/>
              </a:spcAft>
              <a:buSzPts val="275"/>
              <a:buNone/>
            </a:pPr>
            <a:r>
              <a:rPr lang="en-GB" sz="1450" b="1"/>
              <a:t>movie                                                                                                                                                                                                     </a:t>
            </a:r>
            <a:endParaRPr sz="1450" b="1"/>
          </a:p>
          <a:p>
            <a:pPr marL="0" lvl="0" indent="0" algn="ctr" rtl="0">
              <a:lnSpc>
                <a:spcPct val="80000"/>
              </a:lnSpc>
              <a:spcBef>
                <a:spcPts val="1200"/>
              </a:spcBef>
              <a:spcAft>
                <a:spcPts val="0"/>
              </a:spcAft>
              <a:buSzPts val="275"/>
              <a:buNone/>
            </a:pPr>
            <a:endParaRPr sz="1450" b="1"/>
          </a:p>
          <a:p>
            <a:pPr marL="0" lvl="0" indent="0" algn="ctr" rtl="0">
              <a:lnSpc>
                <a:spcPct val="80000"/>
              </a:lnSpc>
              <a:spcBef>
                <a:spcPts val="0"/>
              </a:spcBef>
              <a:spcAft>
                <a:spcPts val="0"/>
              </a:spcAft>
              <a:buSzPts val="275"/>
              <a:buNone/>
            </a:pPr>
            <a:endParaRPr sz="1450" b="1"/>
          </a:p>
          <a:p>
            <a:pPr marL="0" lvl="0" indent="0" algn="ctr" rtl="0">
              <a:lnSpc>
                <a:spcPct val="80000"/>
              </a:lnSpc>
              <a:spcBef>
                <a:spcPts val="0"/>
              </a:spcBef>
              <a:spcAft>
                <a:spcPts val="0"/>
              </a:spcAft>
              <a:buSzPts val="275"/>
              <a:buNone/>
            </a:pP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Clr>
                <a:schemeClr val="dk2"/>
              </a:buClr>
              <a:buSzPts val="275"/>
              <a:buFont typeface="Arial"/>
              <a:buNone/>
            </a:pPr>
            <a:r>
              <a:rPr lang="en-GB" sz="1450" b="1"/>
              <a:t> </a:t>
            </a:r>
            <a:endParaRPr sz="1450" b="1"/>
          </a:p>
        </p:txBody>
      </p:sp>
      <p:sp>
        <p:nvSpPr>
          <p:cNvPr id="262" name="Google Shape;262;p26"/>
          <p:cNvSpPr txBox="1">
            <a:spLocks noGrp="1"/>
          </p:cNvSpPr>
          <p:nvPr>
            <p:ph type="body" idx="1"/>
          </p:nvPr>
        </p:nvSpPr>
        <p:spPr>
          <a:xfrm>
            <a:off x="5111850" y="1645700"/>
            <a:ext cx="1526700" cy="814800"/>
          </a:xfrm>
          <a:prstGeom prst="rect">
            <a:avLst/>
          </a:prstGeom>
          <a:solidFill>
            <a:srgbClr val="A1C885">
              <a:alpha val="6429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75"/>
              <a:buNone/>
            </a:pPr>
            <a:r>
              <a:rPr lang="en-GB" sz="1450" b="1"/>
              <a:t>POS                                                                                                                                                                                                    </a:t>
            </a:r>
            <a:endParaRPr sz="1450" b="1"/>
          </a:p>
          <a:p>
            <a:pPr marL="0" lvl="0" indent="0" algn="ctr" rtl="0">
              <a:lnSpc>
                <a:spcPct val="80000"/>
              </a:lnSpc>
              <a:spcBef>
                <a:spcPts val="1200"/>
              </a:spcBef>
              <a:spcAft>
                <a:spcPts val="0"/>
              </a:spcAft>
              <a:buSzPts val="275"/>
              <a:buNone/>
            </a:pPr>
            <a:r>
              <a:rPr lang="en-GB" sz="1450" b="1"/>
              <a:t>tagging</a:t>
            </a:r>
            <a:endParaRPr sz="1450" b="1"/>
          </a:p>
          <a:p>
            <a:pPr marL="0" lvl="0" indent="0" algn="ctr" rtl="0">
              <a:lnSpc>
                <a:spcPct val="80000"/>
              </a:lnSpc>
              <a:spcBef>
                <a:spcPts val="0"/>
              </a:spcBef>
              <a:spcAft>
                <a:spcPts val="0"/>
              </a:spcAft>
              <a:buSzPts val="275"/>
              <a:buNone/>
            </a:pPr>
            <a:endParaRPr sz="1450" b="1"/>
          </a:p>
          <a:p>
            <a:pPr marL="0" lvl="0" indent="0" algn="ctr" rtl="0">
              <a:lnSpc>
                <a:spcPct val="80000"/>
              </a:lnSpc>
              <a:spcBef>
                <a:spcPts val="0"/>
              </a:spcBef>
              <a:spcAft>
                <a:spcPts val="0"/>
              </a:spcAft>
              <a:buSzPts val="275"/>
              <a:buNone/>
            </a:pP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Clr>
                <a:schemeClr val="dk2"/>
              </a:buClr>
              <a:buSzPts val="275"/>
              <a:buFont typeface="Arial"/>
              <a:buNone/>
            </a:pPr>
            <a:r>
              <a:rPr lang="en-GB" sz="1450" b="1"/>
              <a:t> </a:t>
            </a:r>
            <a:endParaRPr sz="1450" b="1"/>
          </a:p>
        </p:txBody>
      </p:sp>
      <p:sp>
        <p:nvSpPr>
          <p:cNvPr id="263" name="Google Shape;263;p26"/>
          <p:cNvSpPr txBox="1">
            <a:spLocks noGrp="1"/>
          </p:cNvSpPr>
          <p:nvPr>
            <p:ph type="body" idx="1"/>
          </p:nvPr>
        </p:nvSpPr>
        <p:spPr>
          <a:xfrm>
            <a:off x="5141975" y="2715875"/>
            <a:ext cx="1526700" cy="1592400"/>
          </a:xfrm>
          <a:prstGeom prst="rect">
            <a:avLst/>
          </a:prstGeom>
          <a:solidFill>
            <a:srgbClr val="A1C885">
              <a:alpha val="6429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75"/>
              <a:buNone/>
            </a:pPr>
            <a:r>
              <a:rPr lang="en-GB" sz="1450" b="1"/>
              <a:t>   </a:t>
            </a:r>
            <a:endParaRPr sz="1450" b="1"/>
          </a:p>
          <a:p>
            <a:pPr marL="0" lvl="0" indent="0" algn="ctr" rtl="0">
              <a:lnSpc>
                <a:spcPct val="95000"/>
              </a:lnSpc>
              <a:spcBef>
                <a:spcPts val="1200"/>
              </a:spcBef>
              <a:spcAft>
                <a:spcPts val="0"/>
              </a:spcAft>
              <a:buSzPts val="275"/>
              <a:buNone/>
            </a:pPr>
            <a:r>
              <a:rPr lang="en-GB" sz="1450" b="1"/>
              <a:t>watching(v) </a:t>
            </a:r>
            <a:endParaRPr sz="1450" b="1"/>
          </a:p>
          <a:p>
            <a:pPr marL="0" lvl="0" indent="0" algn="ctr" rtl="0">
              <a:lnSpc>
                <a:spcPct val="95000"/>
              </a:lnSpc>
              <a:spcBef>
                <a:spcPts val="1200"/>
              </a:spcBef>
              <a:spcAft>
                <a:spcPts val="0"/>
              </a:spcAft>
              <a:buSzPts val="275"/>
              <a:buNone/>
            </a:pPr>
            <a:r>
              <a:rPr lang="en-GB" sz="1450" b="1"/>
              <a:t>movie(n)</a:t>
            </a:r>
            <a:endParaRPr sz="1450" b="1"/>
          </a:p>
          <a:p>
            <a:pPr marL="0" lvl="0" indent="0" algn="ctr" rtl="0">
              <a:lnSpc>
                <a:spcPct val="95000"/>
              </a:lnSpc>
              <a:spcBef>
                <a:spcPts val="1200"/>
              </a:spcBef>
              <a:spcAft>
                <a:spcPts val="0"/>
              </a:spcAft>
              <a:buSzPts val="275"/>
              <a:buNone/>
            </a:pPr>
            <a:r>
              <a:rPr lang="en-GB" sz="1450" b="1"/>
              <a:t>                                                                                                                                                                                                </a:t>
            </a:r>
            <a:endParaRPr sz="1450" b="1"/>
          </a:p>
          <a:p>
            <a:pPr marL="0" lvl="0" indent="0" algn="ctr" rtl="0">
              <a:lnSpc>
                <a:spcPct val="80000"/>
              </a:lnSpc>
              <a:spcBef>
                <a:spcPts val="1200"/>
              </a:spcBef>
              <a:spcAft>
                <a:spcPts val="0"/>
              </a:spcAft>
              <a:buSzPts val="275"/>
              <a:buNone/>
            </a:pP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Clr>
                <a:schemeClr val="dk2"/>
              </a:buClr>
              <a:buSzPts val="275"/>
              <a:buFont typeface="Arial"/>
              <a:buNone/>
            </a:pPr>
            <a:r>
              <a:rPr lang="en-GB" sz="1450" b="1"/>
              <a:t> </a:t>
            </a:r>
            <a:endParaRPr sz="1450" b="1"/>
          </a:p>
        </p:txBody>
      </p:sp>
      <p:sp>
        <p:nvSpPr>
          <p:cNvPr id="264" name="Google Shape;264;p26"/>
          <p:cNvSpPr txBox="1">
            <a:spLocks noGrp="1"/>
          </p:cNvSpPr>
          <p:nvPr>
            <p:ph type="body" idx="1"/>
          </p:nvPr>
        </p:nvSpPr>
        <p:spPr>
          <a:xfrm>
            <a:off x="6945500" y="1807400"/>
            <a:ext cx="1793400" cy="491400"/>
          </a:xfrm>
          <a:prstGeom prst="rect">
            <a:avLst/>
          </a:prstGeom>
          <a:solidFill>
            <a:srgbClr val="F4CCCC">
              <a:alpha val="8274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75"/>
              <a:buNone/>
            </a:pPr>
            <a:r>
              <a:rPr lang="en-GB" sz="1450" b="1"/>
              <a:t>Lemmatization                                                                                                                                                                                                  </a:t>
            </a:r>
            <a:endParaRPr sz="1450" b="1"/>
          </a:p>
          <a:p>
            <a:pPr marL="0" lvl="0" indent="0" algn="ctr" rtl="0">
              <a:lnSpc>
                <a:spcPct val="80000"/>
              </a:lnSpc>
              <a:spcBef>
                <a:spcPts val="1200"/>
              </a:spcBef>
              <a:spcAft>
                <a:spcPts val="0"/>
              </a:spcAft>
              <a:buSzPts val="275"/>
              <a:buNone/>
            </a:pPr>
            <a:endParaRPr sz="1450" b="1"/>
          </a:p>
          <a:p>
            <a:pPr marL="0" lvl="0" indent="0" algn="ctr" rtl="0">
              <a:lnSpc>
                <a:spcPct val="80000"/>
              </a:lnSpc>
              <a:spcBef>
                <a:spcPts val="0"/>
              </a:spcBef>
              <a:spcAft>
                <a:spcPts val="0"/>
              </a:spcAft>
              <a:buSzPts val="275"/>
              <a:buNone/>
            </a:pP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SzPts val="275"/>
              <a:buNone/>
            </a:pPr>
            <a:r>
              <a:rPr lang="en-GB" sz="1450" b="1"/>
              <a:t>                                                                                                                                                         </a:t>
            </a:r>
            <a:endParaRPr sz="1450" b="1"/>
          </a:p>
          <a:p>
            <a:pPr marL="0" lvl="0" indent="0" algn="ctr" rtl="0">
              <a:lnSpc>
                <a:spcPct val="80000"/>
              </a:lnSpc>
              <a:spcBef>
                <a:spcPts val="0"/>
              </a:spcBef>
              <a:spcAft>
                <a:spcPts val="0"/>
              </a:spcAft>
              <a:buClr>
                <a:schemeClr val="dk2"/>
              </a:buClr>
              <a:buSzPts val="275"/>
              <a:buFont typeface="Arial"/>
              <a:buNone/>
            </a:pPr>
            <a:r>
              <a:rPr lang="en-GB" sz="1450" b="1"/>
              <a:t> </a:t>
            </a:r>
            <a:endParaRPr sz="1450" b="1"/>
          </a:p>
        </p:txBody>
      </p:sp>
      <p:sp>
        <p:nvSpPr>
          <p:cNvPr id="265" name="Google Shape;265;p26"/>
          <p:cNvSpPr txBox="1">
            <a:spLocks noGrp="1"/>
          </p:cNvSpPr>
          <p:nvPr>
            <p:ph type="body" idx="1"/>
          </p:nvPr>
        </p:nvSpPr>
        <p:spPr>
          <a:xfrm>
            <a:off x="6884750" y="2530025"/>
            <a:ext cx="1914900" cy="1964100"/>
          </a:xfrm>
          <a:prstGeom prst="rect">
            <a:avLst/>
          </a:prstGeom>
          <a:solidFill>
            <a:srgbClr val="F4CCCC">
              <a:alpha val="8274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275"/>
              <a:buNone/>
            </a:pPr>
            <a:endParaRPr sz="1650" b="1"/>
          </a:p>
          <a:p>
            <a:pPr marL="0" lvl="0" indent="0" algn="ctr" rtl="0">
              <a:lnSpc>
                <a:spcPct val="95000"/>
              </a:lnSpc>
              <a:spcBef>
                <a:spcPts val="1200"/>
              </a:spcBef>
              <a:spcAft>
                <a:spcPts val="0"/>
              </a:spcAft>
              <a:buSzPts val="275"/>
              <a:buNone/>
            </a:pPr>
            <a:r>
              <a:rPr lang="en-GB" sz="1650" b="1"/>
              <a:t>watch</a:t>
            </a:r>
            <a:endParaRPr sz="1650" b="1"/>
          </a:p>
          <a:p>
            <a:pPr marL="0" lvl="0" indent="0" algn="ctr" rtl="0">
              <a:lnSpc>
                <a:spcPct val="95000"/>
              </a:lnSpc>
              <a:spcBef>
                <a:spcPts val="1200"/>
              </a:spcBef>
              <a:spcAft>
                <a:spcPts val="0"/>
              </a:spcAft>
              <a:buSzPts val="275"/>
              <a:buNone/>
            </a:pPr>
            <a:r>
              <a:rPr lang="en-GB" sz="1650" b="1"/>
              <a:t>movie                                                                                                                                                                                                    </a:t>
            </a:r>
            <a:endParaRPr sz="1650" b="1"/>
          </a:p>
          <a:p>
            <a:pPr marL="0" lvl="0" indent="0" algn="ctr" rtl="0">
              <a:lnSpc>
                <a:spcPct val="80000"/>
              </a:lnSpc>
              <a:spcBef>
                <a:spcPts val="1200"/>
              </a:spcBef>
              <a:spcAft>
                <a:spcPts val="0"/>
              </a:spcAft>
              <a:buSzPts val="275"/>
              <a:buNone/>
            </a:pPr>
            <a:endParaRPr sz="1650" b="1"/>
          </a:p>
          <a:p>
            <a:pPr marL="0" lvl="0" indent="0" algn="ctr" rtl="0">
              <a:lnSpc>
                <a:spcPct val="80000"/>
              </a:lnSpc>
              <a:spcBef>
                <a:spcPts val="0"/>
              </a:spcBef>
              <a:spcAft>
                <a:spcPts val="0"/>
              </a:spcAft>
              <a:buSzPts val="275"/>
              <a:buNone/>
            </a:pPr>
            <a:endParaRPr sz="1650" b="1"/>
          </a:p>
          <a:p>
            <a:pPr marL="0" lvl="0" indent="0" algn="ctr" rtl="0">
              <a:lnSpc>
                <a:spcPct val="80000"/>
              </a:lnSpc>
              <a:spcBef>
                <a:spcPts val="0"/>
              </a:spcBef>
              <a:spcAft>
                <a:spcPts val="0"/>
              </a:spcAft>
              <a:buSzPts val="275"/>
              <a:buNone/>
            </a:pP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SzPts val="275"/>
              <a:buNone/>
            </a:pPr>
            <a:r>
              <a:rPr lang="en-GB" sz="1650" b="1"/>
              <a:t>                                                                                                                                                         </a:t>
            </a:r>
            <a:endParaRPr sz="1650" b="1"/>
          </a:p>
          <a:p>
            <a:pPr marL="0" lvl="0" indent="0" algn="ctr" rtl="0">
              <a:lnSpc>
                <a:spcPct val="80000"/>
              </a:lnSpc>
              <a:spcBef>
                <a:spcPts val="0"/>
              </a:spcBef>
              <a:spcAft>
                <a:spcPts val="0"/>
              </a:spcAft>
              <a:buClr>
                <a:schemeClr val="dk2"/>
              </a:buClr>
              <a:buSzPts val="275"/>
              <a:buFont typeface="Arial"/>
              <a:buNone/>
            </a:pPr>
            <a:r>
              <a:rPr lang="en-GB" sz="1650" b="1"/>
              <a:t> </a:t>
            </a:r>
            <a:endParaRPr sz="165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0" name="Google Shape;270;p27"/>
          <p:cNvSpPr txBox="1">
            <a:spLocks noGrp="1"/>
          </p:cNvSpPr>
          <p:nvPr>
            <p:ph type="body" idx="1"/>
          </p:nvPr>
        </p:nvSpPr>
        <p:spPr>
          <a:xfrm>
            <a:off x="311700" y="928525"/>
            <a:ext cx="8520600" cy="364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Arial"/>
                <a:ea typeface="Arial"/>
                <a:cs typeface="Arial"/>
                <a:sym typeface="Arial"/>
              </a:rPr>
              <a:t>It is used for sentiment analysis for textual data. Textblob uses NLP and NLTK for analysing the data.</a:t>
            </a:r>
            <a:endParaRPr>
              <a:latin typeface="Arial"/>
              <a:ea typeface="Arial"/>
              <a:cs typeface="Arial"/>
              <a:sym typeface="Arial"/>
            </a:endParaRPr>
          </a:p>
          <a:p>
            <a:pPr marL="0" lvl="0" indent="0" algn="l" rtl="0">
              <a:spcBef>
                <a:spcPts val="1200"/>
              </a:spcBef>
              <a:spcAft>
                <a:spcPts val="0"/>
              </a:spcAft>
              <a:buNone/>
            </a:pPr>
            <a:r>
              <a:rPr lang="en-GB">
                <a:solidFill>
                  <a:srgbClr val="CC0000"/>
                </a:solidFill>
                <a:latin typeface="Arial"/>
                <a:ea typeface="Arial"/>
                <a:cs typeface="Arial"/>
                <a:sym typeface="Arial"/>
              </a:rPr>
              <a:t>NLP</a:t>
            </a:r>
            <a:r>
              <a:rPr lang="en-GB">
                <a:latin typeface="Arial"/>
                <a:ea typeface="Arial"/>
                <a:cs typeface="Arial"/>
                <a:sym typeface="Arial"/>
              </a:rPr>
              <a:t> - Natural Language Processing is a method to makes data usable for the system.</a:t>
            </a:r>
            <a:endParaRPr>
              <a:latin typeface="Arial"/>
              <a:ea typeface="Arial"/>
              <a:cs typeface="Arial"/>
              <a:sym typeface="Arial"/>
            </a:endParaRPr>
          </a:p>
          <a:p>
            <a:pPr marL="0" lvl="0" indent="0" algn="l" rtl="0">
              <a:spcBef>
                <a:spcPts val="1200"/>
              </a:spcBef>
              <a:spcAft>
                <a:spcPts val="1200"/>
              </a:spcAft>
              <a:buNone/>
            </a:pPr>
            <a:r>
              <a:rPr lang="en-GB">
                <a:solidFill>
                  <a:srgbClr val="CC0000"/>
                </a:solidFill>
                <a:latin typeface="Arial"/>
                <a:ea typeface="Arial"/>
                <a:cs typeface="Arial"/>
                <a:sym typeface="Arial"/>
              </a:rPr>
              <a:t>NLTK</a:t>
            </a:r>
            <a:r>
              <a:rPr lang="en-GB">
                <a:latin typeface="Arial"/>
                <a:ea typeface="Arial"/>
                <a:cs typeface="Arial"/>
                <a:sym typeface="Arial"/>
              </a:rPr>
              <a:t> - Natural Language Toolkit is a english based python package.</a:t>
            </a:r>
            <a:endParaRPr>
              <a:latin typeface="Arial"/>
              <a:ea typeface="Arial"/>
              <a:cs typeface="Arial"/>
              <a:sym typeface="Arial"/>
            </a:endParaRPr>
          </a:p>
        </p:txBody>
      </p:sp>
      <p:pic>
        <p:nvPicPr>
          <p:cNvPr id="271" name="Google Shape;271;p27"/>
          <p:cNvPicPr preferRelativeResize="0"/>
          <p:nvPr/>
        </p:nvPicPr>
        <p:blipFill rotWithShape="1">
          <a:blip r:embed="rId4">
            <a:alphaModFix/>
          </a:blip>
          <a:srcRect b="53170"/>
          <a:stretch/>
        </p:blipFill>
        <p:spPr>
          <a:xfrm>
            <a:off x="3512400" y="3372000"/>
            <a:ext cx="5319900" cy="1368350"/>
          </a:xfrm>
          <a:prstGeom prst="rect">
            <a:avLst/>
          </a:prstGeom>
          <a:noFill/>
          <a:ln>
            <a:noFill/>
          </a:ln>
        </p:spPr>
      </p:pic>
      <p:pic>
        <p:nvPicPr>
          <p:cNvPr id="272" name="Google Shape;272;p27"/>
          <p:cNvPicPr preferRelativeResize="0"/>
          <p:nvPr/>
        </p:nvPicPr>
        <p:blipFill>
          <a:blip r:embed="rId5">
            <a:alphaModFix/>
          </a:blip>
          <a:stretch>
            <a:fillRect/>
          </a:stretch>
        </p:blipFill>
        <p:spPr>
          <a:xfrm>
            <a:off x="311700" y="3305376"/>
            <a:ext cx="1947243" cy="1368350"/>
          </a:xfrm>
          <a:prstGeom prst="rect">
            <a:avLst/>
          </a:prstGeom>
          <a:noFill/>
          <a:ln>
            <a:noFill/>
          </a:ln>
        </p:spPr>
      </p:pic>
      <p:sp>
        <p:nvSpPr>
          <p:cNvPr id="273" name="Google Shape;273;p27"/>
          <p:cNvSpPr/>
          <p:nvPr/>
        </p:nvSpPr>
        <p:spPr>
          <a:xfrm>
            <a:off x="0" y="174650"/>
            <a:ext cx="5319900" cy="6231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1"/>
                </a:solidFill>
                <a:latin typeface="Playfair Display"/>
                <a:ea typeface="Playfair Display"/>
                <a:cs typeface="Playfair Display"/>
                <a:sym typeface="Playfair Display"/>
              </a:rPr>
              <a:t>TextBlob</a:t>
            </a:r>
            <a:endParaRPr sz="2500" b="1">
              <a:solidFill>
                <a:schemeClr val="lt1"/>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lin ang="5400012" scaled="0"/>
        </a:gradFill>
        <a:effectLst/>
      </p:bgPr>
    </p:bg>
    <p:spTree>
      <p:nvGrpSpPr>
        <p:cNvPr id="1" name="Shape 277"/>
        <p:cNvGrpSpPr/>
        <p:nvPr/>
      </p:nvGrpSpPr>
      <p:grpSpPr>
        <a:xfrm>
          <a:off x="0" y="0"/>
          <a:ext cx="0" cy="0"/>
          <a:chOff x="0" y="0"/>
          <a:chExt cx="0" cy="0"/>
        </a:xfrm>
      </p:grpSpPr>
      <p:pic>
        <p:nvPicPr>
          <p:cNvPr id="278" name="Google Shape;278;p28"/>
          <p:cNvPicPr preferRelativeResize="0"/>
          <p:nvPr/>
        </p:nvPicPr>
        <p:blipFill rotWithShape="1">
          <a:blip r:embed="rId3">
            <a:alphaModFix/>
          </a:blip>
          <a:srcRect t="8012"/>
          <a:stretch/>
        </p:blipFill>
        <p:spPr>
          <a:xfrm>
            <a:off x="147638" y="2128800"/>
            <a:ext cx="8848725" cy="2440200"/>
          </a:xfrm>
          <a:prstGeom prst="rect">
            <a:avLst/>
          </a:prstGeom>
          <a:noFill/>
          <a:ln w="9525" cap="flat" cmpd="sng">
            <a:solidFill>
              <a:schemeClr val="dk2"/>
            </a:solidFill>
            <a:prstDash val="solid"/>
            <a:round/>
            <a:headEnd type="none" w="sm" len="sm"/>
            <a:tailEnd type="none" w="sm" len="sm"/>
          </a:ln>
        </p:spPr>
      </p:pic>
      <p:sp>
        <p:nvSpPr>
          <p:cNvPr id="279" name="Google Shape;279;p28"/>
          <p:cNvSpPr/>
          <p:nvPr/>
        </p:nvSpPr>
        <p:spPr>
          <a:xfrm>
            <a:off x="106675" y="132050"/>
            <a:ext cx="3646200" cy="6231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1"/>
                </a:solidFill>
                <a:latin typeface="Playfair Display"/>
                <a:ea typeface="Playfair Display"/>
                <a:cs typeface="Playfair Display"/>
                <a:sym typeface="Playfair Display"/>
              </a:rPr>
              <a:t>Polarity</a:t>
            </a:r>
            <a:endParaRPr sz="2500" b="1">
              <a:solidFill>
                <a:schemeClr val="lt1"/>
              </a:solidFill>
              <a:latin typeface="Playfair Display"/>
              <a:ea typeface="Playfair Display"/>
              <a:cs typeface="Playfair Display"/>
              <a:sym typeface="Playfair Display"/>
            </a:endParaRPr>
          </a:p>
        </p:txBody>
      </p:sp>
      <p:sp>
        <p:nvSpPr>
          <p:cNvPr id="280" name="Google Shape;280;p28"/>
          <p:cNvSpPr/>
          <p:nvPr/>
        </p:nvSpPr>
        <p:spPr>
          <a:xfrm>
            <a:off x="4501475" y="132050"/>
            <a:ext cx="3646200" cy="6231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1"/>
                </a:solidFill>
                <a:latin typeface="Playfair Display"/>
                <a:ea typeface="Playfair Display"/>
                <a:cs typeface="Playfair Display"/>
                <a:sym typeface="Playfair Display"/>
              </a:rPr>
              <a:t>Subjectivity</a:t>
            </a:r>
            <a:endParaRPr sz="2500" b="1">
              <a:solidFill>
                <a:schemeClr val="lt1"/>
              </a:solidFill>
              <a:latin typeface="Playfair Display"/>
              <a:ea typeface="Playfair Display"/>
              <a:cs typeface="Playfair Display"/>
              <a:sym typeface="Playfair Display"/>
            </a:endParaRPr>
          </a:p>
        </p:txBody>
      </p:sp>
      <p:cxnSp>
        <p:nvCxnSpPr>
          <p:cNvPr id="281" name="Google Shape;281;p28"/>
          <p:cNvCxnSpPr/>
          <p:nvPr/>
        </p:nvCxnSpPr>
        <p:spPr>
          <a:xfrm>
            <a:off x="4501475" y="173400"/>
            <a:ext cx="30300" cy="1955400"/>
          </a:xfrm>
          <a:prstGeom prst="straightConnector1">
            <a:avLst/>
          </a:prstGeom>
          <a:noFill/>
          <a:ln w="28575" cap="flat" cmpd="sng">
            <a:solidFill>
              <a:schemeClr val="dk2"/>
            </a:solidFill>
            <a:prstDash val="solid"/>
            <a:round/>
            <a:headEnd type="none" w="med" len="med"/>
            <a:tailEnd type="none" w="med" len="med"/>
          </a:ln>
        </p:spPr>
      </p:cxnSp>
      <p:sp>
        <p:nvSpPr>
          <p:cNvPr id="282" name="Google Shape;282;p28"/>
          <p:cNvSpPr txBox="1"/>
          <p:nvPr/>
        </p:nvSpPr>
        <p:spPr>
          <a:xfrm>
            <a:off x="315750" y="810925"/>
            <a:ext cx="3768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layfair Display"/>
                <a:ea typeface="Playfair Display"/>
                <a:cs typeface="Playfair Display"/>
                <a:sym typeface="Playfair Display"/>
              </a:rPr>
              <a:t>TextBlob output for a polarity task is a float within the range (-1.0,1.0) where -1.0 is a negative polarity and 1.0 is positive. This score can also be equal to 0, which stands for a neutral evaluation.</a:t>
            </a:r>
            <a:endParaRPr b="1">
              <a:latin typeface="Playfair Display"/>
              <a:ea typeface="Playfair Display"/>
              <a:cs typeface="Playfair Display"/>
              <a:sym typeface="Playfair Display"/>
            </a:endParaRPr>
          </a:p>
        </p:txBody>
      </p:sp>
      <p:sp>
        <p:nvSpPr>
          <p:cNvPr id="283" name="Google Shape;283;p28"/>
          <p:cNvSpPr txBox="1"/>
          <p:nvPr/>
        </p:nvSpPr>
        <p:spPr>
          <a:xfrm>
            <a:off x="4634250" y="810925"/>
            <a:ext cx="3768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layfair Display"/>
                <a:ea typeface="Playfair Display"/>
                <a:cs typeface="Playfair Display"/>
                <a:sym typeface="Playfair Display"/>
              </a:rPr>
              <a:t>It measures if the text is fact or opinion based. Whereas, a subjectivity/objectivity identification task reports a float within the range (0.0,1.0) where 0 is a very objective sentence and 1 is very subjective.</a:t>
            </a:r>
            <a:endParaRPr b="1">
              <a:latin typeface="Playfair Display"/>
              <a:ea typeface="Playfair Display"/>
              <a:cs typeface="Playfair Display"/>
              <a:sym typeface="Playfair Display"/>
            </a:endParaRPr>
          </a:p>
        </p:txBody>
      </p:sp>
      <p:cxnSp>
        <p:nvCxnSpPr>
          <p:cNvPr id="284" name="Google Shape;284;p28"/>
          <p:cNvCxnSpPr/>
          <p:nvPr/>
        </p:nvCxnSpPr>
        <p:spPr>
          <a:xfrm>
            <a:off x="147650" y="173400"/>
            <a:ext cx="30300" cy="19554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8"/>
        <p:cNvGrpSpPr/>
        <p:nvPr/>
      </p:nvGrpSpPr>
      <p:grpSpPr>
        <a:xfrm>
          <a:off x="0" y="0"/>
          <a:ext cx="0" cy="0"/>
          <a:chOff x="0" y="0"/>
          <a:chExt cx="0" cy="0"/>
        </a:xfrm>
      </p:grpSpPr>
      <p:sp>
        <p:nvSpPr>
          <p:cNvPr id="289" name="Google Shape;289;p29"/>
          <p:cNvSpPr/>
          <p:nvPr/>
        </p:nvSpPr>
        <p:spPr>
          <a:xfrm>
            <a:off x="213900" y="193525"/>
            <a:ext cx="8779500" cy="4787100"/>
          </a:xfrm>
          <a:prstGeom prst="rect">
            <a:avLst/>
          </a:prstGeom>
          <a:solidFill>
            <a:srgbClr val="FFFFFF">
              <a:alpha val="75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213900" y="356475"/>
            <a:ext cx="3483300" cy="6723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a:solidFill>
                  <a:schemeClr val="lt1"/>
                </a:solidFill>
                <a:latin typeface="Playfair Display"/>
                <a:ea typeface="Playfair Display"/>
                <a:cs typeface="Playfair Display"/>
                <a:sym typeface="Playfair Display"/>
              </a:rPr>
              <a:t>SentiWordNet</a:t>
            </a:r>
            <a:endParaRPr sz="2300" b="1">
              <a:solidFill>
                <a:schemeClr val="lt1"/>
              </a:solidFill>
              <a:latin typeface="Playfair Display"/>
              <a:ea typeface="Playfair Display"/>
              <a:cs typeface="Playfair Display"/>
              <a:sym typeface="Playfair Display"/>
            </a:endParaRPr>
          </a:p>
        </p:txBody>
      </p:sp>
      <p:sp>
        <p:nvSpPr>
          <p:cNvPr id="291" name="Google Shape;291;p29"/>
          <p:cNvSpPr txBox="1"/>
          <p:nvPr/>
        </p:nvSpPr>
        <p:spPr>
          <a:xfrm>
            <a:off x="448150" y="1161100"/>
            <a:ext cx="3980400" cy="32748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SzPts val="1100"/>
              <a:buFont typeface="Playfair Display"/>
              <a:buChar char="●"/>
            </a:pPr>
            <a:r>
              <a:rPr lang="en-GB" sz="1100" b="1">
                <a:latin typeface="Playfair Display"/>
                <a:ea typeface="Playfair Display"/>
                <a:cs typeface="Playfair Display"/>
                <a:sym typeface="Playfair Display"/>
              </a:rPr>
              <a:t>SentiWordNet uses the WordNet database. NLTK module includes the English WordNet with 155 287 words and 117 659 synonym sets that are logically related to each other.</a:t>
            </a:r>
            <a:endParaRPr sz="1100" b="1">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endParaRPr sz="1100" b="1">
              <a:latin typeface="Playfair Display"/>
              <a:ea typeface="Playfair Display"/>
              <a:cs typeface="Playfair Display"/>
              <a:sym typeface="Playfair Display"/>
            </a:endParaRPr>
          </a:p>
          <a:p>
            <a:pPr marL="457200" lvl="0" indent="-298450" algn="just" rtl="0">
              <a:lnSpc>
                <a:spcPct val="115000"/>
              </a:lnSpc>
              <a:spcBef>
                <a:spcPts val="0"/>
              </a:spcBef>
              <a:spcAft>
                <a:spcPts val="0"/>
              </a:spcAft>
              <a:buSzPts val="1100"/>
              <a:buFont typeface="Playfair Display"/>
              <a:buChar char="●"/>
            </a:pPr>
            <a:r>
              <a:rPr lang="en-GB" sz="1100" b="1">
                <a:latin typeface="Playfair Display"/>
                <a:ea typeface="Playfair Display"/>
                <a:cs typeface="Playfair Display"/>
                <a:sym typeface="Playfair Display"/>
              </a:rPr>
              <a:t>It is important to obtain the POS, lemma of each word. We will then use the lemma, POS to obtain the synonym sets(synsets). </a:t>
            </a:r>
            <a:endParaRPr sz="1100" b="1">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endParaRPr sz="1100" b="1">
              <a:latin typeface="Playfair Display"/>
              <a:ea typeface="Playfair Display"/>
              <a:cs typeface="Playfair Display"/>
              <a:sym typeface="Playfair Display"/>
            </a:endParaRPr>
          </a:p>
          <a:p>
            <a:pPr marL="457200" lvl="0" indent="-298450" algn="just" rtl="0">
              <a:lnSpc>
                <a:spcPct val="115000"/>
              </a:lnSpc>
              <a:spcBef>
                <a:spcPts val="0"/>
              </a:spcBef>
              <a:spcAft>
                <a:spcPts val="0"/>
              </a:spcAft>
              <a:buSzPts val="1100"/>
              <a:buFont typeface="Playfair Display"/>
              <a:buChar char="●"/>
            </a:pPr>
            <a:r>
              <a:rPr lang="en-GB" sz="1100" b="1">
                <a:latin typeface="Playfair Display"/>
                <a:ea typeface="Playfair Display"/>
                <a:cs typeface="Playfair Display"/>
                <a:sym typeface="Playfair Display"/>
              </a:rPr>
              <a:t>We then obtain the positive, negative, objective scores for all the possible synsets (synonym set” — a collection of synonymous words).</a:t>
            </a:r>
            <a:endParaRPr sz="1100" b="1">
              <a:latin typeface="Playfair Display"/>
              <a:ea typeface="Playfair Display"/>
              <a:cs typeface="Playfair Display"/>
              <a:sym typeface="Playfair Display"/>
            </a:endParaRPr>
          </a:p>
          <a:p>
            <a:pPr marL="0" lvl="0" indent="0" algn="just" rtl="0">
              <a:lnSpc>
                <a:spcPct val="115000"/>
              </a:lnSpc>
              <a:spcBef>
                <a:spcPts val="0"/>
              </a:spcBef>
              <a:spcAft>
                <a:spcPts val="0"/>
              </a:spcAft>
              <a:buNone/>
            </a:pPr>
            <a:endParaRPr sz="1100" b="1">
              <a:latin typeface="Playfair Display"/>
              <a:ea typeface="Playfair Display"/>
              <a:cs typeface="Playfair Display"/>
              <a:sym typeface="Playfair Display"/>
            </a:endParaRPr>
          </a:p>
          <a:p>
            <a:pPr marL="0" lvl="0" indent="0" algn="just" rtl="0">
              <a:lnSpc>
                <a:spcPct val="115000"/>
              </a:lnSpc>
              <a:spcBef>
                <a:spcPts val="0"/>
              </a:spcBef>
              <a:spcAft>
                <a:spcPts val="0"/>
              </a:spcAft>
              <a:buNone/>
            </a:pPr>
            <a:r>
              <a:rPr lang="en-GB" sz="1100" b="1">
                <a:latin typeface="Playfair Display"/>
                <a:ea typeface="Playfair Display"/>
                <a:cs typeface="Playfair Display"/>
                <a:sym typeface="Playfair Display"/>
              </a:rPr>
              <a:t>if positive score &gt; negative score, the sentiment is positive</a:t>
            </a:r>
            <a:endParaRPr sz="1100" b="1">
              <a:latin typeface="Playfair Display"/>
              <a:ea typeface="Playfair Display"/>
              <a:cs typeface="Playfair Display"/>
              <a:sym typeface="Playfair Display"/>
            </a:endParaRPr>
          </a:p>
          <a:p>
            <a:pPr marL="0" lvl="0" indent="0" algn="just" rtl="0">
              <a:lnSpc>
                <a:spcPct val="115000"/>
              </a:lnSpc>
              <a:spcBef>
                <a:spcPts val="0"/>
              </a:spcBef>
              <a:spcAft>
                <a:spcPts val="0"/>
              </a:spcAft>
              <a:buNone/>
            </a:pPr>
            <a:r>
              <a:rPr lang="en-GB" sz="1100" b="1">
                <a:latin typeface="Playfair Display"/>
                <a:ea typeface="Playfair Display"/>
                <a:cs typeface="Playfair Display"/>
                <a:sym typeface="Playfair Display"/>
              </a:rPr>
              <a:t>if positive score &lt; negative score, the sentiment is negative</a:t>
            </a:r>
            <a:endParaRPr sz="1100" b="1">
              <a:latin typeface="Playfair Display"/>
              <a:ea typeface="Playfair Display"/>
              <a:cs typeface="Playfair Display"/>
              <a:sym typeface="Playfair Display"/>
            </a:endParaRPr>
          </a:p>
          <a:p>
            <a:pPr marL="0" lvl="0" indent="0" algn="just" rtl="0">
              <a:lnSpc>
                <a:spcPct val="115000"/>
              </a:lnSpc>
              <a:spcBef>
                <a:spcPts val="0"/>
              </a:spcBef>
              <a:spcAft>
                <a:spcPts val="0"/>
              </a:spcAft>
              <a:buNone/>
            </a:pPr>
            <a:r>
              <a:rPr lang="en-GB" sz="1100" b="1">
                <a:latin typeface="Playfair Display"/>
                <a:ea typeface="Playfair Display"/>
                <a:cs typeface="Playfair Display"/>
                <a:sym typeface="Playfair Display"/>
              </a:rPr>
              <a:t>if positive score = negative score, the sentiment is neutral</a:t>
            </a:r>
            <a:endParaRPr sz="1100" b="1">
              <a:latin typeface="Playfair Display"/>
              <a:ea typeface="Playfair Display"/>
              <a:cs typeface="Playfair Display"/>
              <a:sym typeface="Playfair Display"/>
            </a:endParaRPr>
          </a:p>
        </p:txBody>
      </p:sp>
      <p:sp>
        <p:nvSpPr>
          <p:cNvPr id="292" name="Google Shape;292;p29"/>
          <p:cNvSpPr txBox="1"/>
          <p:nvPr/>
        </p:nvSpPr>
        <p:spPr>
          <a:xfrm>
            <a:off x="4663675" y="397225"/>
            <a:ext cx="11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u="sng">
                <a:latin typeface="Playfair Display"/>
                <a:ea typeface="Playfair Display"/>
                <a:cs typeface="Playfair Display"/>
                <a:sym typeface="Playfair Display"/>
              </a:rPr>
              <a:t>Example:</a:t>
            </a:r>
            <a:endParaRPr b="1" u="sng">
              <a:latin typeface="Playfair Display"/>
              <a:ea typeface="Playfair Display"/>
              <a:cs typeface="Playfair Display"/>
              <a:sym typeface="Playfair Display"/>
            </a:endParaRPr>
          </a:p>
        </p:txBody>
      </p:sp>
      <p:sp>
        <p:nvSpPr>
          <p:cNvPr id="293" name="Google Shape;293;p29"/>
          <p:cNvSpPr txBox="1"/>
          <p:nvPr/>
        </p:nvSpPr>
        <p:spPr>
          <a:xfrm>
            <a:off x="4990750" y="1168550"/>
            <a:ext cx="723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latin typeface="Playfair Display"/>
                <a:ea typeface="Playfair Display"/>
                <a:cs typeface="Playfair Display"/>
                <a:sym typeface="Playfair Display"/>
              </a:rPr>
              <a:t>Senti</a:t>
            </a:r>
            <a:endParaRPr sz="1700" b="1">
              <a:latin typeface="Playfair Display"/>
              <a:ea typeface="Playfair Display"/>
              <a:cs typeface="Playfair Display"/>
              <a:sym typeface="Playfair Display"/>
            </a:endParaRPr>
          </a:p>
        </p:txBody>
      </p:sp>
      <p:cxnSp>
        <p:nvCxnSpPr>
          <p:cNvPr id="294" name="Google Shape;294;p29"/>
          <p:cNvCxnSpPr/>
          <p:nvPr/>
        </p:nvCxnSpPr>
        <p:spPr>
          <a:xfrm>
            <a:off x="5851300" y="1028775"/>
            <a:ext cx="0" cy="774000"/>
          </a:xfrm>
          <a:prstGeom prst="straightConnector1">
            <a:avLst/>
          </a:prstGeom>
          <a:noFill/>
          <a:ln w="28575" cap="flat" cmpd="sng">
            <a:solidFill>
              <a:schemeClr val="dk2"/>
            </a:solidFill>
            <a:prstDash val="solid"/>
            <a:round/>
            <a:headEnd type="none" w="med" len="med"/>
            <a:tailEnd type="none" w="med" len="med"/>
          </a:ln>
        </p:spPr>
      </p:cxnSp>
      <p:sp>
        <p:nvSpPr>
          <p:cNvPr id="295" name="Google Shape;295;p29"/>
          <p:cNvSpPr txBox="1"/>
          <p:nvPr/>
        </p:nvSpPr>
        <p:spPr>
          <a:xfrm>
            <a:off x="4572000" y="725100"/>
            <a:ext cx="2352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layfair Display"/>
                <a:ea typeface="Playfair Display"/>
                <a:cs typeface="Playfair Display"/>
                <a:sym typeface="Playfair Display"/>
              </a:rPr>
              <a:t>Let’s take a word ‘Hunger’</a:t>
            </a:r>
            <a:endParaRPr b="1">
              <a:latin typeface="Playfair Display"/>
              <a:ea typeface="Playfair Display"/>
              <a:cs typeface="Playfair Display"/>
              <a:sym typeface="Playfair Display"/>
            </a:endParaRPr>
          </a:p>
          <a:p>
            <a:pPr marL="0" lvl="0" indent="0" algn="l" rtl="0">
              <a:spcBef>
                <a:spcPts val="0"/>
              </a:spcBef>
              <a:spcAft>
                <a:spcPts val="0"/>
              </a:spcAft>
              <a:buNone/>
            </a:pPr>
            <a:endParaRPr b="1">
              <a:latin typeface="Playfair Display"/>
              <a:ea typeface="Playfair Display"/>
              <a:cs typeface="Playfair Display"/>
              <a:sym typeface="Playfair Display"/>
            </a:endParaRPr>
          </a:p>
        </p:txBody>
      </p:sp>
      <p:cxnSp>
        <p:nvCxnSpPr>
          <p:cNvPr id="296" name="Google Shape;296;p29"/>
          <p:cNvCxnSpPr/>
          <p:nvPr/>
        </p:nvCxnSpPr>
        <p:spPr>
          <a:xfrm>
            <a:off x="7068250" y="1551100"/>
            <a:ext cx="478800" cy="244500"/>
          </a:xfrm>
          <a:prstGeom prst="straightConnector1">
            <a:avLst/>
          </a:prstGeom>
          <a:noFill/>
          <a:ln w="19050" cap="flat" cmpd="sng">
            <a:solidFill>
              <a:schemeClr val="dk2"/>
            </a:solidFill>
            <a:prstDash val="solid"/>
            <a:round/>
            <a:headEnd type="none" w="med" len="med"/>
            <a:tailEnd type="triangle" w="med" len="med"/>
          </a:ln>
        </p:spPr>
      </p:cxnSp>
      <p:sp>
        <p:nvSpPr>
          <p:cNvPr id="297" name="Google Shape;297;p29"/>
          <p:cNvSpPr txBox="1"/>
          <p:nvPr/>
        </p:nvSpPr>
        <p:spPr>
          <a:xfrm>
            <a:off x="7098900" y="1712400"/>
            <a:ext cx="1894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layfair Display"/>
                <a:ea typeface="Playfair Display"/>
                <a:cs typeface="Playfair Display"/>
                <a:sym typeface="Playfair Display"/>
              </a:rPr>
              <a:t>Get a list of all the synsets against hunger</a:t>
            </a:r>
            <a:endParaRPr sz="900" b="1">
              <a:latin typeface="Playfair Display"/>
              <a:ea typeface="Playfair Display"/>
              <a:cs typeface="Playfair Display"/>
              <a:sym typeface="Playfair Display"/>
            </a:endParaRPr>
          </a:p>
        </p:txBody>
      </p:sp>
      <p:sp>
        <p:nvSpPr>
          <p:cNvPr id="298" name="Google Shape;298;p29"/>
          <p:cNvSpPr txBox="1"/>
          <p:nvPr/>
        </p:nvSpPr>
        <p:spPr>
          <a:xfrm rot="-5400000">
            <a:off x="5301000" y="656850"/>
            <a:ext cx="8949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500">
                <a:latin typeface="Playfair Display"/>
                <a:ea typeface="Playfair Display"/>
                <a:cs typeface="Playfair Display"/>
                <a:sym typeface="Playfair Display"/>
              </a:rPr>
              <a:t>{</a:t>
            </a:r>
            <a:endParaRPr sz="13500">
              <a:latin typeface="Playfair Display"/>
              <a:ea typeface="Playfair Display"/>
              <a:cs typeface="Playfair Display"/>
              <a:sym typeface="Playfair Display"/>
            </a:endParaRPr>
          </a:p>
        </p:txBody>
      </p:sp>
      <p:sp>
        <p:nvSpPr>
          <p:cNvPr id="299" name="Google Shape;299;p29"/>
          <p:cNvSpPr txBox="1"/>
          <p:nvPr/>
        </p:nvSpPr>
        <p:spPr>
          <a:xfrm>
            <a:off x="4705450" y="2113375"/>
            <a:ext cx="2648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layfair Display"/>
                <a:ea typeface="Playfair Display"/>
                <a:cs typeface="Playfair Display"/>
                <a:sym typeface="Playfair Display"/>
              </a:rPr>
              <a:t>Get the polarity for all those synsets</a:t>
            </a:r>
            <a:endParaRPr sz="1100" b="1">
              <a:latin typeface="Playfair Display"/>
              <a:ea typeface="Playfair Display"/>
              <a:cs typeface="Playfair Display"/>
              <a:sym typeface="Playfair Display"/>
            </a:endParaRPr>
          </a:p>
        </p:txBody>
      </p:sp>
      <p:sp>
        <p:nvSpPr>
          <p:cNvPr id="300" name="Google Shape;300;p29"/>
          <p:cNvSpPr txBox="1"/>
          <p:nvPr/>
        </p:nvSpPr>
        <p:spPr>
          <a:xfrm>
            <a:off x="5894575" y="1161100"/>
            <a:ext cx="1130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Playfair Display"/>
                <a:ea typeface="Playfair Display"/>
                <a:cs typeface="Playfair Display"/>
                <a:sym typeface="Playfair Display"/>
              </a:rPr>
              <a:t>WordNet</a:t>
            </a:r>
            <a:endParaRPr sz="1600" b="1">
              <a:latin typeface="Playfair Display"/>
              <a:ea typeface="Playfair Display"/>
              <a:cs typeface="Playfair Display"/>
              <a:sym typeface="Playfair Display"/>
            </a:endParaRPr>
          </a:p>
        </p:txBody>
      </p:sp>
      <p:pic>
        <p:nvPicPr>
          <p:cNvPr id="301" name="Google Shape;301;p29"/>
          <p:cNvPicPr preferRelativeResize="0"/>
          <p:nvPr/>
        </p:nvPicPr>
        <p:blipFill rotWithShape="1">
          <a:blip r:embed="rId4">
            <a:alphaModFix/>
          </a:blip>
          <a:srcRect l="25069" t="26688" r="25029" b="20306"/>
          <a:stretch/>
        </p:blipFill>
        <p:spPr>
          <a:xfrm>
            <a:off x="4705454" y="2467375"/>
            <a:ext cx="3660972" cy="2123649"/>
          </a:xfrm>
          <a:prstGeom prst="rect">
            <a:avLst/>
          </a:prstGeom>
          <a:noFill/>
          <a:ln>
            <a:noFill/>
          </a:ln>
        </p:spPr>
      </p:pic>
      <p:cxnSp>
        <p:nvCxnSpPr>
          <p:cNvPr id="302" name="Google Shape;302;p29"/>
          <p:cNvCxnSpPr/>
          <p:nvPr/>
        </p:nvCxnSpPr>
        <p:spPr>
          <a:xfrm>
            <a:off x="4516113" y="356475"/>
            <a:ext cx="10200" cy="42474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30"/>
          <p:cNvSpPr/>
          <p:nvPr/>
        </p:nvSpPr>
        <p:spPr>
          <a:xfrm>
            <a:off x="213900" y="193525"/>
            <a:ext cx="8779500" cy="4787100"/>
          </a:xfrm>
          <a:prstGeom prst="rect">
            <a:avLst/>
          </a:prstGeom>
          <a:solidFill>
            <a:srgbClr val="FFFFFF">
              <a:alpha val="75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213900" y="356475"/>
            <a:ext cx="3483300" cy="6723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a:solidFill>
                  <a:schemeClr val="lt1"/>
                </a:solidFill>
                <a:latin typeface="Playfair Display"/>
                <a:ea typeface="Playfair Display"/>
                <a:cs typeface="Playfair Display"/>
                <a:sym typeface="Playfair Display"/>
              </a:rPr>
              <a:t>VADER</a:t>
            </a:r>
            <a:endParaRPr sz="2300" b="1">
              <a:solidFill>
                <a:schemeClr val="lt1"/>
              </a:solidFill>
              <a:latin typeface="Playfair Display"/>
              <a:ea typeface="Playfair Display"/>
              <a:cs typeface="Playfair Display"/>
              <a:sym typeface="Playfair Display"/>
            </a:endParaRPr>
          </a:p>
        </p:txBody>
      </p:sp>
      <p:sp>
        <p:nvSpPr>
          <p:cNvPr id="309" name="Google Shape;309;p30"/>
          <p:cNvSpPr txBox="1"/>
          <p:nvPr/>
        </p:nvSpPr>
        <p:spPr>
          <a:xfrm>
            <a:off x="448150" y="1161100"/>
            <a:ext cx="3980400" cy="37350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SzPts val="1100"/>
              <a:buFont typeface="Playfair Display"/>
              <a:buChar char="●"/>
            </a:pPr>
            <a:r>
              <a:rPr lang="en-GB" sz="1100" b="1" dirty="0">
                <a:latin typeface="Playfair Display"/>
                <a:ea typeface="Playfair Display"/>
                <a:cs typeface="Playfair Display"/>
                <a:sym typeface="Playfair Display"/>
              </a:rPr>
              <a:t>Vader stands for Valence Aware Dictionary and </a:t>
            </a:r>
            <a:r>
              <a:rPr lang="en-GB" sz="1100" b="1" dirty="0" err="1">
                <a:latin typeface="Playfair Display"/>
                <a:ea typeface="Playfair Display"/>
                <a:cs typeface="Playfair Display"/>
                <a:sym typeface="Playfair Display"/>
              </a:rPr>
              <a:t>sEntiment</a:t>
            </a:r>
            <a:r>
              <a:rPr lang="en-GB" sz="1100" b="1" dirty="0">
                <a:latin typeface="Playfair Display"/>
                <a:ea typeface="Playfair Display"/>
                <a:cs typeface="Playfair Display"/>
                <a:sym typeface="Playfair Display"/>
              </a:rPr>
              <a:t> Reasoner.</a:t>
            </a:r>
            <a:endParaRPr sz="1100" b="1" dirty="0">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endParaRPr sz="1100" b="1" dirty="0">
              <a:latin typeface="Playfair Display"/>
              <a:ea typeface="Playfair Display"/>
              <a:cs typeface="Playfair Display"/>
              <a:sym typeface="Playfair Display"/>
            </a:endParaRPr>
          </a:p>
          <a:p>
            <a:pPr marL="457200" lvl="0" indent="-298450" algn="just" rtl="0">
              <a:lnSpc>
                <a:spcPct val="115000"/>
              </a:lnSpc>
              <a:spcBef>
                <a:spcPts val="0"/>
              </a:spcBef>
              <a:spcAft>
                <a:spcPts val="0"/>
              </a:spcAft>
              <a:buSzPts val="1100"/>
              <a:buFont typeface="Playfair Display"/>
              <a:buChar char="●"/>
            </a:pPr>
            <a:r>
              <a:rPr lang="en-GB" sz="1100" b="1" dirty="0">
                <a:latin typeface="Playfair Display"/>
                <a:ea typeface="Playfair Display"/>
                <a:cs typeface="Playfair Display"/>
                <a:sym typeface="Playfair Display"/>
              </a:rPr>
              <a:t>It gives result of four dictionary keys: Positive, Negative, Neutral and Compound.</a:t>
            </a:r>
            <a:endParaRPr sz="1100" b="1" dirty="0">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endParaRPr sz="1100" b="1" dirty="0">
              <a:latin typeface="Playfair Display"/>
              <a:ea typeface="Playfair Display"/>
              <a:cs typeface="Playfair Display"/>
              <a:sym typeface="Playfair Display"/>
            </a:endParaRPr>
          </a:p>
          <a:p>
            <a:pPr marL="457200" lvl="0" indent="-298450" algn="just" rtl="0">
              <a:lnSpc>
                <a:spcPct val="115000"/>
              </a:lnSpc>
              <a:spcBef>
                <a:spcPts val="0"/>
              </a:spcBef>
              <a:spcAft>
                <a:spcPts val="0"/>
              </a:spcAft>
              <a:buSzPts val="1100"/>
              <a:buFont typeface="Playfair Display"/>
              <a:buChar char="●"/>
            </a:pPr>
            <a:r>
              <a:rPr lang="en-GB" sz="1100" b="1" dirty="0">
                <a:latin typeface="Playfair Display"/>
                <a:ea typeface="Playfair Display"/>
                <a:cs typeface="Playfair Display"/>
                <a:sym typeface="Playfair Display"/>
              </a:rPr>
              <a:t>The sum of positive, negative, neutral is 1 or near to 1. We use Compound Score to find the sentiment.</a:t>
            </a:r>
            <a:endParaRPr sz="1100" b="1" dirty="0">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endParaRPr sz="1100" b="1" dirty="0">
              <a:latin typeface="Playfair Display"/>
              <a:ea typeface="Playfair Display"/>
              <a:cs typeface="Playfair Display"/>
              <a:sym typeface="Playfair Display"/>
            </a:endParaRPr>
          </a:p>
          <a:p>
            <a:pPr marL="457200" lvl="0" indent="-298450" algn="just" rtl="0">
              <a:lnSpc>
                <a:spcPct val="115000"/>
              </a:lnSpc>
              <a:spcBef>
                <a:spcPts val="0"/>
              </a:spcBef>
              <a:spcAft>
                <a:spcPts val="0"/>
              </a:spcAft>
              <a:buSzPts val="1100"/>
              <a:buFont typeface="Playfair Display"/>
              <a:buChar char="●"/>
            </a:pPr>
            <a:r>
              <a:rPr lang="en-GB" sz="1100" b="1" dirty="0">
                <a:latin typeface="Playfair Display"/>
                <a:ea typeface="Playfair Display"/>
                <a:cs typeface="Playfair Display"/>
                <a:sym typeface="Playfair Display"/>
              </a:rPr>
              <a:t>Vader sentiment not only tells if the statement is positive or negative along with the intensity of emotion.</a:t>
            </a:r>
            <a:endParaRPr sz="1100" b="1" dirty="0">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endParaRPr sz="1100" b="1" dirty="0">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r>
              <a:rPr lang="en-GB" sz="1200" b="1" dirty="0">
                <a:latin typeface="Playfair Display"/>
                <a:ea typeface="Playfair Display"/>
                <a:cs typeface="Playfair Display"/>
                <a:sym typeface="Playfair Display"/>
              </a:rPr>
              <a:t>Here is how to read the measurements:</a:t>
            </a:r>
            <a:endParaRPr sz="1200" b="1" dirty="0">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r>
              <a:rPr lang="en-GB" sz="1200" b="1" dirty="0">
                <a:latin typeface="Playfair Display"/>
                <a:ea typeface="Playfair Display"/>
                <a:cs typeface="Playfair Display"/>
                <a:sym typeface="Playfair Display"/>
              </a:rPr>
              <a:t> 	-1: extremely negative</a:t>
            </a:r>
            <a:endParaRPr sz="1200" b="1" dirty="0">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r>
              <a:rPr lang="en-GB" sz="1200" b="1" dirty="0">
                <a:latin typeface="Playfair Display"/>
                <a:ea typeface="Playfair Display"/>
                <a:cs typeface="Playfair Display"/>
                <a:sym typeface="Playfair Display"/>
              </a:rPr>
              <a:t> 	1: extremely positive</a:t>
            </a:r>
            <a:endParaRPr sz="1200" b="1" dirty="0">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r>
              <a:rPr lang="en-GB" sz="1200" b="1" dirty="0">
                <a:latin typeface="Playfair Display"/>
                <a:ea typeface="Playfair Display"/>
                <a:cs typeface="Playfair Display"/>
                <a:sym typeface="Playfair Display"/>
              </a:rPr>
              <a:t> 	0: Neutral or N/A</a:t>
            </a:r>
            <a:endParaRPr sz="1200" b="1" dirty="0">
              <a:latin typeface="Playfair Display"/>
              <a:ea typeface="Playfair Display"/>
              <a:cs typeface="Playfair Display"/>
              <a:sym typeface="Playfair Display"/>
            </a:endParaRPr>
          </a:p>
          <a:p>
            <a:pPr marL="457200" lvl="0" indent="0" algn="just" rtl="0">
              <a:lnSpc>
                <a:spcPct val="115000"/>
              </a:lnSpc>
              <a:spcBef>
                <a:spcPts val="0"/>
              </a:spcBef>
              <a:spcAft>
                <a:spcPts val="0"/>
              </a:spcAft>
              <a:buNone/>
            </a:pPr>
            <a:endParaRPr sz="1100" b="1" dirty="0">
              <a:latin typeface="Playfair Display"/>
              <a:ea typeface="Playfair Display"/>
              <a:cs typeface="Playfair Display"/>
              <a:sym typeface="Playfair Display"/>
            </a:endParaRPr>
          </a:p>
        </p:txBody>
      </p:sp>
      <p:sp>
        <p:nvSpPr>
          <p:cNvPr id="310" name="Google Shape;310;p30"/>
          <p:cNvSpPr/>
          <p:nvPr/>
        </p:nvSpPr>
        <p:spPr>
          <a:xfrm>
            <a:off x="692600" y="3666650"/>
            <a:ext cx="3483300" cy="1059300"/>
          </a:xfrm>
          <a:prstGeom prst="rect">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 name="Google Shape;311;p30"/>
          <p:cNvCxnSpPr/>
          <p:nvPr/>
        </p:nvCxnSpPr>
        <p:spPr>
          <a:xfrm>
            <a:off x="4516113" y="356475"/>
            <a:ext cx="10200" cy="4247400"/>
          </a:xfrm>
          <a:prstGeom prst="straightConnector1">
            <a:avLst/>
          </a:prstGeom>
          <a:noFill/>
          <a:ln w="28575" cap="flat" cmpd="sng">
            <a:solidFill>
              <a:schemeClr val="dk2"/>
            </a:solidFill>
            <a:prstDash val="solid"/>
            <a:round/>
            <a:headEnd type="none" w="med" len="med"/>
            <a:tailEnd type="none" w="med" len="med"/>
          </a:ln>
        </p:spPr>
      </p:cxnSp>
      <p:sp>
        <p:nvSpPr>
          <p:cNvPr id="312" name="Google Shape;312;p30"/>
          <p:cNvSpPr txBox="1"/>
          <p:nvPr/>
        </p:nvSpPr>
        <p:spPr>
          <a:xfrm>
            <a:off x="4725925" y="1161100"/>
            <a:ext cx="210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Playfair Display"/>
                <a:ea typeface="Playfair Display"/>
                <a:cs typeface="Playfair Display"/>
                <a:sym typeface="Playfair Display"/>
              </a:rPr>
              <a:t>Compound Score = </a:t>
            </a:r>
            <a:endParaRPr sz="1600" b="1">
              <a:latin typeface="Playfair Display"/>
              <a:ea typeface="Playfair Display"/>
              <a:cs typeface="Playfair Display"/>
              <a:sym typeface="Playfair Display"/>
            </a:endParaRPr>
          </a:p>
        </p:txBody>
      </p:sp>
      <p:cxnSp>
        <p:nvCxnSpPr>
          <p:cNvPr id="313" name="Google Shape;313;p30"/>
          <p:cNvCxnSpPr/>
          <p:nvPr/>
        </p:nvCxnSpPr>
        <p:spPr>
          <a:xfrm rot="10800000" flipH="1">
            <a:off x="6834325" y="1375150"/>
            <a:ext cx="1456500" cy="1500"/>
          </a:xfrm>
          <a:prstGeom prst="straightConnector1">
            <a:avLst/>
          </a:prstGeom>
          <a:noFill/>
          <a:ln w="19050" cap="flat" cmpd="sng">
            <a:solidFill>
              <a:schemeClr val="dk2"/>
            </a:solidFill>
            <a:prstDash val="solid"/>
            <a:round/>
            <a:headEnd type="none" w="med" len="med"/>
            <a:tailEnd type="none" w="med" len="med"/>
          </a:ln>
        </p:spPr>
      </p:cxnSp>
      <p:sp>
        <p:nvSpPr>
          <p:cNvPr id="314" name="Google Shape;314;p30"/>
          <p:cNvSpPr txBox="1"/>
          <p:nvPr/>
        </p:nvSpPr>
        <p:spPr>
          <a:xfrm>
            <a:off x="7277425" y="886100"/>
            <a:ext cx="57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latin typeface="Playfair Display"/>
                <a:ea typeface="Playfair Display"/>
                <a:cs typeface="Playfair Display"/>
                <a:sym typeface="Playfair Display"/>
              </a:rPr>
              <a:t>x</a:t>
            </a:r>
            <a:endParaRPr sz="2400" b="1">
              <a:latin typeface="Playfair Display"/>
              <a:ea typeface="Playfair Display"/>
              <a:cs typeface="Playfair Display"/>
              <a:sym typeface="Playfair Display"/>
            </a:endParaRPr>
          </a:p>
        </p:txBody>
      </p:sp>
      <p:sp>
        <p:nvSpPr>
          <p:cNvPr id="315" name="Google Shape;315;p30"/>
          <p:cNvSpPr txBox="1"/>
          <p:nvPr/>
        </p:nvSpPr>
        <p:spPr>
          <a:xfrm>
            <a:off x="6755875" y="1376650"/>
            <a:ext cx="1613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latin typeface="Playfair Display"/>
                <a:ea typeface="Playfair Display"/>
                <a:cs typeface="Playfair Display"/>
                <a:sym typeface="Playfair Display"/>
              </a:rPr>
              <a:t>√(x^2 +𝛼)</a:t>
            </a:r>
            <a:endParaRPr sz="2400" b="1">
              <a:latin typeface="Playfair Display"/>
              <a:ea typeface="Playfair Display"/>
              <a:cs typeface="Playfair Display"/>
              <a:sym typeface="Playfair Display"/>
            </a:endParaRPr>
          </a:p>
        </p:txBody>
      </p:sp>
      <p:sp>
        <p:nvSpPr>
          <p:cNvPr id="316" name="Google Shape;316;p30"/>
          <p:cNvSpPr/>
          <p:nvPr/>
        </p:nvSpPr>
        <p:spPr>
          <a:xfrm>
            <a:off x="4664800" y="763875"/>
            <a:ext cx="3890700" cy="13446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txBox="1"/>
          <p:nvPr/>
        </p:nvSpPr>
        <p:spPr>
          <a:xfrm>
            <a:off x="4613900" y="2172675"/>
            <a:ext cx="4328700" cy="218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300" b="1">
                <a:latin typeface="Playfair Display"/>
                <a:ea typeface="Playfair Display"/>
                <a:cs typeface="Playfair Display"/>
                <a:sym typeface="Playfair Display"/>
              </a:rPr>
              <a:t>where x = sum of valence scores of constituent words,</a:t>
            </a:r>
            <a:endParaRPr sz="1300" b="1">
              <a:latin typeface="Playfair Display"/>
              <a:ea typeface="Playfair Display"/>
              <a:cs typeface="Playfair Display"/>
              <a:sym typeface="Playfair Display"/>
            </a:endParaRPr>
          </a:p>
          <a:p>
            <a:pPr marL="0" lvl="0" indent="0" algn="l" rtl="0">
              <a:lnSpc>
                <a:spcPct val="150000"/>
              </a:lnSpc>
              <a:spcBef>
                <a:spcPts val="0"/>
              </a:spcBef>
              <a:spcAft>
                <a:spcPts val="0"/>
              </a:spcAft>
              <a:buNone/>
            </a:pPr>
            <a:r>
              <a:rPr lang="en-GB" sz="1300" b="1">
                <a:latin typeface="Playfair Display"/>
                <a:ea typeface="Playfair Display"/>
                <a:cs typeface="Playfair Display"/>
                <a:sym typeface="Playfair Display"/>
              </a:rPr>
              <a:t>and α = Normalization constant (default value is 15).</a:t>
            </a:r>
            <a:endParaRPr sz="1300" b="1">
              <a:latin typeface="Playfair Display"/>
              <a:ea typeface="Playfair Display"/>
              <a:cs typeface="Playfair Display"/>
              <a:sym typeface="Playfair Display"/>
            </a:endParaRPr>
          </a:p>
          <a:p>
            <a:pPr marL="0" lvl="0" indent="0" algn="l" rtl="0">
              <a:lnSpc>
                <a:spcPct val="150000"/>
              </a:lnSpc>
              <a:spcBef>
                <a:spcPts val="0"/>
              </a:spcBef>
              <a:spcAft>
                <a:spcPts val="0"/>
              </a:spcAft>
              <a:buNone/>
            </a:pPr>
            <a:endParaRPr sz="1300" b="1">
              <a:latin typeface="Playfair Display"/>
              <a:ea typeface="Playfair Display"/>
              <a:cs typeface="Playfair Display"/>
              <a:sym typeface="Playfair Display"/>
            </a:endParaRPr>
          </a:p>
          <a:p>
            <a:pPr marL="457200" lvl="0" indent="-311150" algn="l" rtl="0">
              <a:lnSpc>
                <a:spcPct val="150000"/>
              </a:lnSpc>
              <a:spcBef>
                <a:spcPts val="0"/>
              </a:spcBef>
              <a:spcAft>
                <a:spcPts val="0"/>
              </a:spcAft>
              <a:buSzPts val="1300"/>
              <a:buFont typeface="Playfair Display"/>
              <a:buChar char="●"/>
            </a:pPr>
            <a:r>
              <a:rPr lang="en-GB" sz="1300" b="1">
                <a:latin typeface="Playfair Display"/>
                <a:ea typeface="Playfair Display"/>
                <a:cs typeface="Playfair Display"/>
                <a:sym typeface="Playfair Display"/>
              </a:rPr>
              <a:t>X calculated by the value of Polarity, Subjectivity and Intensity.</a:t>
            </a:r>
            <a:endParaRPr sz="1300" b="1">
              <a:latin typeface="Playfair Display"/>
              <a:ea typeface="Playfair Display"/>
              <a:cs typeface="Playfair Display"/>
              <a:sym typeface="Playfair Display"/>
            </a:endParaRPr>
          </a:p>
          <a:p>
            <a:pPr marL="457200" lvl="0" indent="0" algn="l" rtl="0">
              <a:lnSpc>
                <a:spcPct val="150000"/>
              </a:lnSpc>
              <a:spcBef>
                <a:spcPts val="0"/>
              </a:spcBef>
              <a:spcAft>
                <a:spcPts val="0"/>
              </a:spcAft>
              <a:buNone/>
            </a:pPr>
            <a:endParaRPr sz="1300" b="1">
              <a:latin typeface="Playfair Display"/>
              <a:ea typeface="Playfair Display"/>
              <a:cs typeface="Playfair Display"/>
              <a:sym typeface="Playfair Display"/>
            </a:endParaRPr>
          </a:p>
          <a:p>
            <a:pPr marL="457200" lvl="0" indent="-311150" algn="l" rtl="0">
              <a:lnSpc>
                <a:spcPct val="150000"/>
              </a:lnSpc>
              <a:spcBef>
                <a:spcPts val="0"/>
              </a:spcBef>
              <a:spcAft>
                <a:spcPts val="0"/>
              </a:spcAft>
              <a:buSzPts val="1300"/>
              <a:buFont typeface="Playfair Display"/>
              <a:buChar char="●"/>
            </a:pPr>
            <a:r>
              <a:rPr lang="en-GB" sz="1300" b="1">
                <a:latin typeface="Playfair Display"/>
                <a:ea typeface="Playfair Display"/>
                <a:cs typeface="Playfair Display"/>
                <a:sym typeface="Playfair Display"/>
              </a:rPr>
              <a:t>-1 &lt; Compound Score &lt; +1</a:t>
            </a:r>
            <a:endParaRPr sz="1300" b="1">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31"/>
          <p:cNvSpPr/>
          <p:nvPr/>
        </p:nvSpPr>
        <p:spPr>
          <a:xfrm>
            <a:off x="213900" y="193525"/>
            <a:ext cx="8779500" cy="4787100"/>
          </a:xfrm>
          <a:prstGeom prst="rect">
            <a:avLst/>
          </a:prstGeom>
          <a:solidFill>
            <a:srgbClr val="FFFFFF">
              <a:alpha val="75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213900" y="356475"/>
            <a:ext cx="3483300" cy="6723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a:solidFill>
                  <a:schemeClr val="lt1"/>
                </a:solidFill>
                <a:latin typeface="Playfair Display"/>
                <a:ea typeface="Playfair Display"/>
                <a:cs typeface="Playfair Display"/>
                <a:sym typeface="Playfair Display"/>
              </a:rPr>
              <a:t>User Rating Based </a:t>
            </a:r>
            <a:endParaRPr sz="2300" b="1">
              <a:solidFill>
                <a:schemeClr val="lt1"/>
              </a:solidFill>
              <a:latin typeface="Playfair Display"/>
              <a:ea typeface="Playfair Display"/>
              <a:cs typeface="Playfair Display"/>
              <a:sym typeface="Playfair Display"/>
            </a:endParaRPr>
          </a:p>
        </p:txBody>
      </p:sp>
      <p:pic>
        <p:nvPicPr>
          <p:cNvPr id="324" name="Google Shape;324;p31"/>
          <p:cNvPicPr preferRelativeResize="0"/>
          <p:nvPr/>
        </p:nvPicPr>
        <p:blipFill rotWithShape="1">
          <a:blip r:embed="rId4">
            <a:alphaModFix/>
          </a:blip>
          <a:srcRect l="19163" t="41346" r="15855" b="22552"/>
          <a:stretch/>
        </p:blipFill>
        <p:spPr>
          <a:xfrm>
            <a:off x="1995150" y="2637950"/>
            <a:ext cx="5124276" cy="1829699"/>
          </a:xfrm>
          <a:prstGeom prst="rect">
            <a:avLst/>
          </a:prstGeom>
          <a:noFill/>
          <a:ln w="9525" cap="flat" cmpd="sng">
            <a:solidFill>
              <a:schemeClr val="dk2"/>
            </a:solidFill>
            <a:prstDash val="solid"/>
            <a:round/>
            <a:headEnd type="none" w="sm" len="sm"/>
            <a:tailEnd type="none" w="sm" len="sm"/>
          </a:ln>
        </p:spPr>
      </p:pic>
      <p:sp>
        <p:nvSpPr>
          <p:cNvPr id="325" name="Google Shape;325;p31"/>
          <p:cNvSpPr txBox="1"/>
          <p:nvPr/>
        </p:nvSpPr>
        <p:spPr>
          <a:xfrm>
            <a:off x="763900" y="1104775"/>
            <a:ext cx="6508200" cy="1477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GB" sz="1200" b="1">
                <a:latin typeface="Playfair Display"/>
                <a:ea typeface="Playfair Display"/>
                <a:cs typeface="Playfair Display"/>
                <a:sym typeface="Playfair Display"/>
              </a:rPr>
              <a:t>We divided the rating into three groups:</a:t>
            </a:r>
            <a:endParaRPr sz="1200" b="1">
              <a:latin typeface="Playfair Display"/>
              <a:ea typeface="Playfair Display"/>
              <a:cs typeface="Playfair Display"/>
              <a:sym typeface="Playfair Display"/>
            </a:endParaRPr>
          </a:p>
          <a:p>
            <a:pPr marL="457200" lvl="0" indent="-304800" algn="l" rtl="0">
              <a:lnSpc>
                <a:spcPct val="200000"/>
              </a:lnSpc>
              <a:spcBef>
                <a:spcPts val="0"/>
              </a:spcBef>
              <a:spcAft>
                <a:spcPts val="0"/>
              </a:spcAft>
              <a:buSzPts val="1200"/>
              <a:buFont typeface="Playfair Display"/>
              <a:buChar char="●"/>
            </a:pPr>
            <a:r>
              <a:rPr lang="en-GB" sz="1200" b="1">
                <a:latin typeface="Playfair Display"/>
                <a:ea typeface="Playfair Display"/>
                <a:cs typeface="Playfair Display"/>
                <a:sym typeface="Playfair Display"/>
              </a:rPr>
              <a:t>If the rating is greater than or equal to 4, we take that as a positive review (+1)</a:t>
            </a:r>
            <a:endParaRPr sz="1200" b="1">
              <a:latin typeface="Playfair Display"/>
              <a:ea typeface="Playfair Display"/>
              <a:cs typeface="Playfair Display"/>
              <a:sym typeface="Playfair Display"/>
            </a:endParaRPr>
          </a:p>
          <a:p>
            <a:pPr marL="457200" lvl="0" indent="-304800" algn="l" rtl="0">
              <a:lnSpc>
                <a:spcPct val="200000"/>
              </a:lnSpc>
              <a:spcBef>
                <a:spcPts val="0"/>
              </a:spcBef>
              <a:spcAft>
                <a:spcPts val="0"/>
              </a:spcAft>
              <a:buSzPts val="1200"/>
              <a:buFont typeface="Playfair Display"/>
              <a:buChar char="●"/>
            </a:pPr>
            <a:r>
              <a:rPr lang="en-GB" sz="1200" b="1">
                <a:latin typeface="Playfair Display"/>
                <a:ea typeface="Playfair Display"/>
                <a:cs typeface="Playfair Display"/>
                <a:sym typeface="Playfair Display"/>
              </a:rPr>
              <a:t>If less than or equal to 2 the negative (-1)</a:t>
            </a:r>
            <a:endParaRPr sz="1200" b="1">
              <a:latin typeface="Playfair Display"/>
              <a:ea typeface="Playfair Display"/>
              <a:cs typeface="Playfair Display"/>
              <a:sym typeface="Playfair Display"/>
            </a:endParaRPr>
          </a:p>
          <a:p>
            <a:pPr marL="457200" lvl="0" indent="-304800" algn="l" rtl="0">
              <a:lnSpc>
                <a:spcPct val="200000"/>
              </a:lnSpc>
              <a:spcBef>
                <a:spcPts val="0"/>
              </a:spcBef>
              <a:spcAft>
                <a:spcPts val="0"/>
              </a:spcAft>
              <a:buSzPts val="1200"/>
              <a:buFont typeface="Playfair Display"/>
              <a:buChar char="●"/>
            </a:pPr>
            <a:r>
              <a:rPr lang="en-GB" sz="1200" b="1">
                <a:latin typeface="Playfair Display"/>
                <a:ea typeface="Playfair Display"/>
                <a:cs typeface="Playfair Display"/>
                <a:sym typeface="Playfair Display"/>
              </a:rPr>
              <a:t>Others as neutral (0).</a:t>
            </a:r>
            <a:endParaRPr sz="1200" b="1">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4"/>
          <p:cNvSpPr/>
          <p:nvPr/>
        </p:nvSpPr>
        <p:spPr>
          <a:xfrm>
            <a:off x="149250" y="183750"/>
            <a:ext cx="8863500" cy="4776000"/>
          </a:xfrm>
          <a:prstGeom prst="rect">
            <a:avLst/>
          </a:prstGeom>
          <a:solidFill>
            <a:srgbClr val="FFFFFF">
              <a:alpha val="75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49250" y="315750"/>
            <a:ext cx="4572000" cy="672300"/>
          </a:xfrm>
          <a:prstGeom prst="homePlat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700">
                <a:solidFill>
                  <a:schemeClr val="lt1"/>
                </a:solidFill>
                <a:latin typeface="Playfair Display ExtraBold"/>
                <a:ea typeface="Playfair Display ExtraBold"/>
                <a:cs typeface="Playfair Display ExtraBold"/>
                <a:sym typeface="Playfair Display ExtraBold"/>
              </a:rPr>
              <a:t>Flow Chart of  this Project</a:t>
            </a:r>
            <a:endParaRPr sz="2700">
              <a:solidFill>
                <a:schemeClr val="lt1"/>
              </a:solidFill>
              <a:latin typeface="Playfair Display ExtraBold"/>
              <a:ea typeface="Playfair Display ExtraBold"/>
              <a:cs typeface="Playfair Display ExtraBold"/>
              <a:sym typeface="Playfair Display ExtraBold"/>
            </a:endParaRPr>
          </a:p>
        </p:txBody>
      </p:sp>
      <p:sp>
        <p:nvSpPr>
          <p:cNvPr id="71" name="Google Shape;71;p14"/>
          <p:cNvSpPr/>
          <p:nvPr/>
        </p:nvSpPr>
        <p:spPr>
          <a:xfrm>
            <a:off x="295375" y="1130550"/>
            <a:ext cx="2047200" cy="611100"/>
          </a:xfrm>
          <a:prstGeom prst="rect">
            <a:avLst/>
          </a:prstGeom>
          <a:solidFill>
            <a:srgbClr val="66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i="1">
                <a:solidFill>
                  <a:schemeClr val="lt1"/>
                </a:solidFill>
                <a:latin typeface="Playfair Display"/>
                <a:ea typeface="Playfair Display"/>
                <a:cs typeface="Playfair Display"/>
                <a:sym typeface="Playfair Display"/>
              </a:rPr>
              <a:t>Data Collection</a:t>
            </a:r>
            <a:endParaRPr sz="2000" b="1" i="1">
              <a:solidFill>
                <a:schemeClr val="lt1"/>
              </a:solidFill>
              <a:latin typeface="Playfair Display"/>
              <a:ea typeface="Playfair Display"/>
              <a:cs typeface="Playfair Display"/>
              <a:sym typeface="Playfair Display"/>
            </a:endParaRPr>
          </a:p>
        </p:txBody>
      </p:sp>
      <p:sp>
        <p:nvSpPr>
          <p:cNvPr id="72" name="Google Shape;72;p14"/>
          <p:cNvSpPr/>
          <p:nvPr/>
        </p:nvSpPr>
        <p:spPr>
          <a:xfrm>
            <a:off x="2393500" y="1339350"/>
            <a:ext cx="336000" cy="1935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2780425" y="1130550"/>
            <a:ext cx="1843500" cy="611100"/>
          </a:xfrm>
          <a:prstGeom prst="rect">
            <a:avLst/>
          </a:prstGeom>
          <a:solidFill>
            <a:srgbClr val="7F6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i="1">
                <a:solidFill>
                  <a:schemeClr val="lt1"/>
                </a:solidFill>
                <a:latin typeface="Playfair Display"/>
                <a:ea typeface="Playfair Display"/>
                <a:cs typeface="Playfair Display"/>
                <a:sym typeface="Playfair Display"/>
              </a:rPr>
              <a:t>Data Cleaning</a:t>
            </a:r>
            <a:endParaRPr sz="2000" b="1" i="1">
              <a:solidFill>
                <a:schemeClr val="lt1"/>
              </a:solidFill>
              <a:latin typeface="Playfair Display"/>
              <a:ea typeface="Playfair Display"/>
              <a:cs typeface="Playfair Display"/>
              <a:sym typeface="Playfair Display"/>
            </a:endParaRPr>
          </a:p>
        </p:txBody>
      </p:sp>
      <p:cxnSp>
        <p:nvCxnSpPr>
          <p:cNvPr id="74" name="Google Shape;74;p14"/>
          <p:cNvCxnSpPr>
            <a:stCxn id="73" idx="2"/>
          </p:cNvCxnSpPr>
          <p:nvPr/>
        </p:nvCxnSpPr>
        <p:spPr>
          <a:xfrm flipH="1">
            <a:off x="2943475" y="1741650"/>
            <a:ext cx="758700" cy="264900"/>
          </a:xfrm>
          <a:prstGeom prst="straightConnector1">
            <a:avLst/>
          </a:prstGeom>
          <a:noFill/>
          <a:ln w="9525" cap="flat" cmpd="sng">
            <a:solidFill>
              <a:schemeClr val="dk2"/>
            </a:solidFill>
            <a:prstDash val="solid"/>
            <a:round/>
            <a:headEnd type="none" w="med" len="med"/>
            <a:tailEnd type="triangle" w="med" len="med"/>
          </a:ln>
        </p:spPr>
      </p:cxnSp>
      <p:cxnSp>
        <p:nvCxnSpPr>
          <p:cNvPr id="75" name="Google Shape;75;p14"/>
          <p:cNvCxnSpPr>
            <a:stCxn id="73" idx="2"/>
          </p:cNvCxnSpPr>
          <p:nvPr/>
        </p:nvCxnSpPr>
        <p:spPr>
          <a:xfrm flipH="1">
            <a:off x="3697075" y="1741650"/>
            <a:ext cx="5100" cy="560100"/>
          </a:xfrm>
          <a:prstGeom prst="straightConnector1">
            <a:avLst/>
          </a:prstGeom>
          <a:noFill/>
          <a:ln w="9525" cap="flat" cmpd="sng">
            <a:solidFill>
              <a:schemeClr val="dk2"/>
            </a:solidFill>
            <a:prstDash val="solid"/>
            <a:round/>
            <a:headEnd type="none" w="med" len="med"/>
            <a:tailEnd type="triangle" w="med" len="med"/>
          </a:ln>
        </p:spPr>
      </p:cxnSp>
      <p:cxnSp>
        <p:nvCxnSpPr>
          <p:cNvPr id="76" name="Google Shape;76;p14"/>
          <p:cNvCxnSpPr/>
          <p:nvPr/>
        </p:nvCxnSpPr>
        <p:spPr>
          <a:xfrm>
            <a:off x="3702175" y="1741650"/>
            <a:ext cx="738600" cy="305700"/>
          </a:xfrm>
          <a:prstGeom prst="straightConnector1">
            <a:avLst/>
          </a:prstGeom>
          <a:noFill/>
          <a:ln w="9525" cap="flat" cmpd="sng">
            <a:solidFill>
              <a:schemeClr val="dk2"/>
            </a:solidFill>
            <a:prstDash val="solid"/>
            <a:round/>
            <a:headEnd type="none" w="med" len="med"/>
            <a:tailEnd type="triangle" w="med" len="med"/>
          </a:ln>
        </p:spPr>
      </p:cxnSp>
      <p:sp>
        <p:nvSpPr>
          <p:cNvPr id="77" name="Google Shape;77;p14"/>
          <p:cNvSpPr txBox="1"/>
          <p:nvPr/>
        </p:nvSpPr>
        <p:spPr>
          <a:xfrm>
            <a:off x="2271300" y="1904625"/>
            <a:ext cx="998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layfair Display"/>
                <a:ea typeface="Playfair Display"/>
                <a:cs typeface="Playfair Display"/>
                <a:sym typeface="Playfair Display"/>
              </a:rPr>
              <a:t>Removing Null value</a:t>
            </a:r>
            <a:endParaRPr sz="1200" b="1">
              <a:latin typeface="Playfair Display"/>
              <a:ea typeface="Playfair Display"/>
              <a:cs typeface="Playfair Display"/>
              <a:sym typeface="Playfair Display"/>
            </a:endParaRPr>
          </a:p>
        </p:txBody>
      </p:sp>
      <p:sp>
        <p:nvSpPr>
          <p:cNvPr id="78" name="Google Shape;78;p14"/>
          <p:cNvSpPr txBox="1"/>
          <p:nvPr/>
        </p:nvSpPr>
        <p:spPr>
          <a:xfrm>
            <a:off x="3200575" y="2294700"/>
            <a:ext cx="1148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layfair Display"/>
                <a:ea typeface="Playfair Display"/>
                <a:cs typeface="Playfair Display"/>
                <a:sym typeface="Playfair Display"/>
              </a:rPr>
              <a:t>Removing punctuation</a:t>
            </a:r>
            <a:endParaRPr sz="1200" b="1">
              <a:latin typeface="Playfair Display"/>
              <a:ea typeface="Playfair Display"/>
              <a:cs typeface="Playfair Display"/>
              <a:sym typeface="Playfair Display"/>
            </a:endParaRPr>
          </a:p>
        </p:txBody>
      </p:sp>
      <p:sp>
        <p:nvSpPr>
          <p:cNvPr id="79" name="Google Shape;79;p14"/>
          <p:cNvSpPr txBox="1"/>
          <p:nvPr/>
        </p:nvSpPr>
        <p:spPr>
          <a:xfrm>
            <a:off x="4236275" y="2006550"/>
            <a:ext cx="998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layfair Display"/>
                <a:ea typeface="Playfair Display"/>
                <a:cs typeface="Playfair Display"/>
                <a:sym typeface="Playfair Display"/>
              </a:rPr>
              <a:t>Removing Emojies</a:t>
            </a:r>
            <a:endParaRPr sz="1200" b="1">
              <a:latin typeface="Playfair Display"/>
              <a:ea typeface="Playfair Display"/>
              <a:cs typeface="Playfair Display"/>
              <a:sym typeface="Playfair Display"/>
            </a:endParaRPr>
          </a:p>
        </p:txBody>
      </p:sp>
      <p:sp>
        <p:nvSpPr>
          <p:cNvPr id="80" name="Google Shape;80;p14"/>
          <p:cNvSpPr/>
          <p:nvPr/>
        </p:nvSpPr>
        <p:spPr>
          <a:xfrm>
            <a:off x="4674850" y="1339350"/>
            <a:ext cx="336000" cy="1935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5061775" y="1130550"/>
            <a:ext cx="2271600" cy="611100"/>
          </a:xfrm>
          <a:prstGeom prst="rect">
            <a:avLst/>
          </a:prstGeom>
          <a:solidFill>
            <a:srgbClr val="1C458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i="1">
                <a:solidFill>
                  <a:schemeClr val="lt1"/>
                </a:solidFill>
                <a:latin typeface="Playfair Display"/>
                <a:ea typeface="Playfair Display"/>
                <a:cs typeface="Playfair Display"/>
                <a:sym typeface="Playfair Display"/>
              </a:rPr>
              <a:t>Data Description</a:t>
            </a:r>
            <a:endParaRPr sz="2000" b="1" i="1">
              <a:solidFill>
                <a:schemeClr val="lt1"/>
              </a:solidFill>
              <a:latin typeface="Playfair Display"/>
              <a:ea typeface="Playfair Display"/>
              <a:cs typeface="Playfair Display"/>
              <a:sym typeface="Playfair Display"/>
            </a:endParaRPr>
          </a:p>
        </p:txBody>
      </p:sp>
      <p:sp>
        <p:nvSpPr>
          <p:cNvPr id="82" name="Google Shape;82;p14"/>
          <p:cNvSpPr/>
          <p:nvPr/>
        </p:nvSpPr>
        <p:spPr>
          <a:xfrm rot="5400000">
            <a:off x="7486075" y="1308900"/>
            <a:ext cx="662100" cy="723000"/>
          </a:xfrm>
          <a:prstGeom prst="bentArrow">
            <a:avLst>
              <a:gd name="adj1" fmla="val 25000"/>
              <a:gd name="adj2" fmla="val 25000"/>
              <a:gd name="adj3" fmla="val 25000"/>
              <a:gd name="adj4" fmla="val 4375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6741150" y="2047350"/>
            <a:ext cx="2271600" cy="611100"/>
          </a:xfrm>
          <a:prstGeom prst="rect">
            <a:avLst/>
          </a:prstGeom>
          <a:solidFill>
            <a:srgbClr val="4C113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i="1">
                <a:solidFill>
                  <a:schemeClr val="lt1"/>
                </a:solidFill>
                <a:latin typeface="Playfair Display"/>
                <a:ea typeface="Playfair Display"/>
                <a:cs typeface="Playfair Display"/>
                <a:sym typeface="Playfair Display"/>
              </a:rPr>
              <a:t>Data PreProcessing</a:t>
            </a:r>
            <a:endParaRPr sz="1800" b="1" i="1">
              <a:solidFill>
                <a:schemeClr val="lt1"/>
              </a:solidFill>
              <a:latin typeface="Playfair Display"/>
              <a:ea typeface="Playfair Display"/>
              <a:cs typeface="Playfair Display"/>
              <a:sym typeface="Playfair Display"/>
            </a:endParaRPr>
          </a:p>
        </p:txBody>
      </p:sp>
      <p:cxnSp>
        <p:nvCxnSpPr>
          <p:cNvPr id="84" name="Google Shape;84;p14"/>
          <p:cNvCxnSpPr/>
          <p:nvPr/>
        </p:nvCxnSpPr>
        <p:spPr>
          <a:xfrm flipH="1">
            <a:off x="7934300" y="2658450"/>
            <a:ext cx="4500" cy="193500"/>
          </a:xfrm>
          <a:prstGeom prst="straightConnector1">
            <a:avLst/>
          </a:prstGeom>
          <a:noFill/>
          <a:ln w="9525" cap="flat" cmpd="sng">
            <a:solidFill>
              <a:schemeClr val="dk2"/>
            </a:solidFill>
            <a:prstDash val="solid"/>
            <a:round/>
            <a:headEnd type="none" w="med" len="med"/>
            <a:tailEnd type="triangle" w="med" len="med"/>
          </a:ln>
        </p:spPr>
      </p:cxnSp>
      <p:sp>
        <p:nvSpPr>
          <p:cNvPr id="85" name="Google Shape;85;p14"/>
          <p:cNvSpPr txBox="1"/>
          <p:nvPr/>
        </p:nvSpPr>
        <p:spPr>
          <a:xfrm>
            <a:off x="7058300" y="2773025"/>
            <a:ext cx="1904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layfair Display"/>
                <a:ea typeface="Playfair Display"/>
                <a:cs typeface="Playfair Display"/>
                <a:sym typeface="Playfair Display"/>
              </a:rPr>
              <a:t>Removing unimportant columns, keep only Review and Rating</a:t>
            </a:r>
            <a:endParaRPr sz="1200" b="1">
              <a:latin typeface="Playfair Display"/>
              <a:ea typeface="Playfair Display"/>
              <a:cs typeface="Playfair Display"/>
              <a:sym typeface="Playfair Display"/>
            </a:endParaRPr>
          </a:p>
        </p:txBody>
      </p:sp>
      <p:sp>
        <p:nvSpPr>
          <p:cNvPr id="86" name="Google Shape;86;p14"/>
          <p:cNvSpPr/>
          <p:nvPr/>
        </p:nvSpPr>
        <p:spPr>
          <a:xfrm rot="10800000">
            <a:off x="5958300" y="2277900"/>
            <a:ext cx="723000" cy="599400"/>
          </a:xfrm>
          <a:prstGeom prst="bentUpArrow">
            <a:avLst>
              <a:gd name="adj1" fmla="val 25000"/>
              <a:gd name="adj2" fmla="val 25000"/>
              <a:gd name="adj3" fmla="val 25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4786700" y="2992575"/>
            <a:ext cx="2271600" cy="738900"/>
          </a:xfrm>
          <a:prstGeom prst="rect">
            <a:avLst/>
          </a:prstGeom>
          <a:solidFill>
            <a:srgbClr val="A61C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solidFill>
                  <a:schemeClr val="lt1"/>
                </a:solidFill>
                <a:latin typeface="Playfair Display"/>
                <a:ea typeface="Playfair Display"/>
                <a:cs typeface="Playfair Display"/>
                <a:sym typeface="Playfair Display"/>
              </a:rPr>
              <a:t>Tokenization, StopWords removal, POS tagging, Lemmatization</a:t>
            </a:r>
            <a:endParaRPr b="1" i="1">
              <a:solidFill>
                <a:schemeClr val="lt1"/>
              </a:solidFill>
              <a:latin typeface="Playfair Display"/>
              <a:ea typeface="Playfair Display"/>
              <a:cs typeface="Playfair Display"/>
              <a:sym typeface="Playfair Display"/>
            </a:endParaRPr>
          </a:p>
        </p:txBody>
      </p:sp>
      <p:sp>
        <p:nvSpPr>
          <p:cNvPr id="88" name="Google Shape;88;p14"/>
          <p:cNvSpPr/>
          <p:nvPr/>
        </p:nvSpPr>
        <p:spPr>
          <a:xfrm rot="10800000">
            <a:off x="4413000" y="3190500"/>
            <a:ext cx="336000" cy="1935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2130050" y="2933775"/>
            <a:ext cx="2271600" cy="611100"/>
          </a:xfrm>
          <a:prstGeom prst="rect">
            <a:avLst/>
          </a:prstGeom>
          <a:solidFill>
            <a:srgbClr val="741B4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i="1">
                <a:solidFill>
                  <a:schemeClr val="lt1"/>
                </a:solidFill>
                <a:latin typeface="Playfair Display"/>
                <a:ea typeface="Playfair Display"/>
                <a:cs typeface="Playfair Display"/>
                <a:sym typeface="Playfair Display"/>
              </a:rPr>
              <a:t>Model Application on dataset</a:t>
            </a:r>
            <a:endParaRPr sz="1800" b="1" i="1">
              <a:solidFill>
                <a:schemeClr val="lt1"/>
              </a:solidFill>
              <a:latin typeface="Playfair Display"/>
              <a:ea typeface="Playfair Display"/>
              <a:cs typeface="Playfair Display"/>
              <a:sym typeface="Playfair Display"/>
            </a:endParaRPr>
          </a:p>
        </p:txBody>
      </p:sp>
      <p:cxnSp>
        <p:nvCxnSpPr>
          <p:cNvPr id="90" name="Google Shape;90;p14"/>
          <p:cNvCxnSpPr/>
          <p:nvPr/>
        </p:nvCxnSpPr>
        <p:spPr>
          <a:xfrm flipH="1">
            <a:off x="1741600" y="3297800"/>
            <a:ext cx="377100" cy="246300"/>
          </a:xfrm>
          <a:prstGeom prst="straightConnector1">
            <a:avLst/>
          </a:prstGeom>
          <a:noFill/>
          <a:ln w="19050" cap="flat" cmpd="sng">
            <a:solidFill>
              <a:schemeClr val="dk2"/>
            </a:solidFill>
            <a:prstDash val="solid"/>
            <a:round/>
            <a:headEnd type="none" w="med" len="med"/>
            <a:tailEnd type="triangle" w="med" len="med"/>
          </a:ln>
        </p:spPr>
      </p:cxnSp>
      <p:sp>
        <p:nvSpPr>
          <p:cNvPr id="91" name="Google Shape;91;p14"/>
          <p:cNvSpPr txBox="1"/>
          <p:nvPr/>
        </p:nvSpPr>
        <p:spPr>
          <a:xfrm>
            <a:off x="295375" y="2294700"/>
            <a:ext cx="1701000" cy="5541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latin typeface="Playfair Display"/>
                <a:ea typeface="Playfair Display"/>
                <a:cs typeface="Playfair Display"/>
                <a:sym typeface="Playfair Display"/>
              </a:rPr>
              <a:t>Machine Learning Approach</a:t>
            </a:r>
            <a:endParaRPr sz="1200" b="1">
              <a:latin typeface="Playfair Display"/>
              <a:ea typeface="Playfair Display"/>
              <a:cs typeface="Playfair Display"/>
              <a:sym typeface="Playfair Display"/>
            </a:endParaRPr>
          </a:p>
        </p:txBody>
      </p:sp>
      <p:sp>
        <p:nvSpPr>
          <p:cNvPr id="92" name="Google Shape;92;p14"/>
          <p:cNvSpPr txBox="1"/>
          <p:nvPr/>
        </p:nvSpPr>
        <p:spPr>
          <a:xfrm>
            <a:off x="336250" y="3635700"/>
            <a:ext cx="1701000" cy="5541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latin typeface="Playfair Display"/>
                <a:ea typeface="Playfair Display"/>
                <a:cs typeface="Playfair Display"/>
                <a:sym typeface="Playfair Display"/>
              </a:rPr>
              <a:t>Lexicon Based Approach</a:t>
            </a:r>
            <a:endParaRPr sz="1200" b="1">
              <a:latin typeface="Playfair Display"/>
              <a:ea typeface="Playfair Display"/>
              <a:cs typeface="Playfair Display"/>
              <a:sym typeface="Playfair Display"/>
            </a:endParaRPr>
          </a:p>
        </p:txBody>
      </p:sp>
      <p:cxnSp>
        <p:nvCxnSpPr>
          <p:cNvPr id="93" name="Google Shape;93;p14"/>
          <p:cNvCxnSpPr/>
          <p:nvPr/>
        </p:nvCxnSpPr>
        <p:spPr>
          <a:xfrm rot="10800000">
            <a:off x="1756600" y="2940400"/>
            <a:ext cx="362100" cy="265800"/>
          </a:xfrm>
          <a:prstGeom prst="straightConnector1">
            <a:avLst/>
          </a:prstGeom>
          <a:noFill/>
          <a:ln w="19050" cap="flat" cmpd="sng">
            <a:solidFill>
              <a:schemeClr val="dk2"/>
            </a:solidFill>
            <a:prstDash val="solid"/>
            <a:round/>
            <a:headEnd type="none" w="med" len="med"/>
            <a:tailEnd type="triangle" w="med" len="med"/>
          </a:ln>
        </p:spPr>
      </p:cxnSp>
      <p:cxnSp>
        <p:nvCxnSpPr>
          <p:cNvPr id="94" name="Google Shape;94;p14"/>
          <p:cNvCxnSpPr>
            <a:stCxn id="92" idx="3"/>
          </p:cNvCxnSpPr>
          <p:nvPr/>
        </p:nvCxnSpPr>
        <p:spPr>
          <a:xfrm rot="10800000" flipH="1">
            <a:off x="2037250" y="3898050"/>
            <a:ext cx="692400" cy="14700"/>
          </a:xfrm>
          <a:prstGeom prst="straightConnector1">
            <a:avLst/>
          </a:prstGeom>
          <a:noFill/>
          <a:ln w="19050" cap="flat" cmpd="sng">
            <a:solidFill>
              <a:schemeClr val="dk2"/>
            </a:solidFill>
            <a:prstDash val="solid"/>
            <a:round/>
            <a:headEnd type="none" w="med" len="med"/>
            <a:tailEnd type="triangle" w="med" len="med"/>
          </a:ln>
        </p:spPr>
      </p:cxnSp>
      <p:cxnSp>
        <p:nvCxnSpPr>
          <p:cNvPr id="95" name="Google Shape;95;p14"/>
          <p:cNvCxnSpPr/>
          <p:nvPr/>
        </p:nvCxnSpPr>
        <p:spPr>
          <a:xfrm>
            <a:off x="2052550" y="3898050"/>
            <a:ext cx="661800" cy="463800"/>
          </a:xfrm>
          <a:prstGeom prst="bentConnector3">
            <a:avLst>
              <a:gd name="adj1" fmla="val 50000"/>
            </a:avLst>
          </a:prstGeom>
          <a:noFill/>
          <a:ln w="19050" cap="flat" cmpd="sng">
            <a:solidFill>
              <a:schemeClr val="dk2"/>
            </a:solidFill>
            <a:prstDash val="solid"/>
            <a:round/>
            <a:headEnd type="none" w="med" len="med"/>
            <a:tailEnd type="triangle" w="med" len="med"/>
          </a:ln>
        </p:spPr>
      </p:cxnSp>
      <p:sp>
        <p:nvSpPr>
          <p:cNvPr id="96" name="Google Shape;96;p14"/>
          <p:cNvSpPr txBox="1"/>
          <p:nvPr/>
        </p:nvSpPr>
        <p:spPr>
          <a:xfrm>
            <a:off x="2826175" y="3737400"/>
            <a:ext cx="24906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latin typeface="Playfair Display"/>
                <a:ea typeface="Playfair Display"/>
                <a:cs typeface="Playfair Display"/>
                <a:sym typeface="Playfair Display"/>
              </a:rPr>
              <a:t>Dictionary Based Approach</a:t>
            </a:r>
            <a:endParaRPr sz="1300" b="1">
              <a:latin typeface="Playfair Display"/>
              <a:ea typeface="Playfair Display"/>
              <a:cs typeface="Playfair Display"/>
              <a:sym typeface="Playfair Display"/>
            </a:endParaRPr>
          </a:p>
          <a:p>
            <a:pPr marL="0" lvl="0" indent="0" algn="ctr" rtl="0">
              <a:spcBef>
                <a:spcPts val="0"/>
              </a:spcBef>
              <a:spcAft>
                <a:spcPts val="0"/>
              </a:spcAft>
              <a:buNone/>
            </a:pPr>
            <a:endParaRPr sz="1300" b="1">
              <a:latin typeface="Playfair Display"/>
              <a:ea typeface="Playfair Display"/>
              <a:cs typeface="Playfair Display"/>
              <a:sym typeface="Playfair Display"/>
            </a:endParaRPr>
          </a:p>
          <a:p>
            <a:pPr marL="0" lvl="0" indent="0" algn="l" rtl="0">
              <a:spcBef>
                <a:spcPts val="0"/>
              </a:spcBef>
              <a:spcAft>
                <a:spcPts val="0"/>
              </a:spcAft>
              <a:buNone/>
            </a:pPr>
            <a:r>
              <a:rPr lang="en-GB" sz="1300" b="1">
                <a:latin typeface="Playfair Display"/>
                <a:ea typeface="Playfair Display"/>
                <a:cs typeface="Playfair Display"/>
                <a:sym typeface="Playfair Display"/>
              </a:rPr>
              <a:t>Corpus Based Approach</a:t>
            </a:r>
            <a:endParaRPr sz="1300" b="1">
              <a:latin typeface="Playfair Display"/>
              <a:ea typeface="Playfair Display"/>
              <a:cs typeface="Playfair Display"/>
              <a:sym typeface="Playfair Display"/>
            </a:endParaRPr>
          </a:p>
        </p:txBody>
      </p:sp>
      <p:sp>
        <p:nvSpPr>
          <p:cNvPr id="97" name="Google Shape;97;p14"/>
          <p:cNvSpPr/>
          <p:nvPr/>
        </p:nvSpPr>
        <p:spPr>
          <a:xfrm>
            <a:off x="2714350" y="3629850"/>
            <a:ext cx="2403900" cy="554100"/>
          </a:xfrm>
          <a:prstGeom prst="ellipse">
            <a:avLst/>
          </a:prstGeom>
          <a:noFill/>
          <a:ln w="38100" cap="flat" cmpd="sng">
            <a:solidFill>
              <a:srgbClr val="2E2E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Google Shape;98;p14"/>
          <p:cNvCxnSpPr/>
          <p:nvPr/>
        </p:nvCxnSpPr>
        <p:spPr>
          <a:xfrm rot="10800000" flipH="1">
            <a:off x="5123350" y="3908250"/>
            <a:ext cx="967500" cy="9000"/>
          </a:xfrm>
          <a:prstGeom prst="straightConnector1">
            <a:avLst/>
          </a:prstGeom>
          <a:noFill/>
          <a:ln w="19050" cap="flat" cmpd="sng">
            <a:solidFill>
              <a:schemeClr val="dk2"/>
            </a:solidFill>
            <a:prstDash val="solid"/>
            <a:round/>
            <a:headEnd type="none" w="med" len="med"/>
            <a:tailEnd type="triangle" w="med" len="med"/>
          </a:ln>
        </p:spPr>
      </p:cxnSp>
      <p:cxnSp>
        <p:nvCxnSpPr>
          <p:cNvPr id="99" name="Google Shape;99;p14"/>
          <p:cNvCxnSpPr>
            <a:stCxn id="97" idx="6"/>
          </p:cNvCxnSpPr>
          <p:nvPr/>
        </p:nvCxnSpPr>
        <p:spPr>
          <a:xfrm>
            <a:off x="5118250" y="3906900"/>
            <a:ext cx="977700" cy="316800"/>
          </a:xfrm>
          <a:prstGeom prst="bentConnector3">
            <a:avLst>
              <a:gd name="adj1" fmla="val 50000"/>
            </a:avLst>
          </a:prstGeom>
          <a:noFill/>
          <a:ln w="19050" cap="flat" cmpd="sng">
            <a:solidFill>
              <a:schemeClr val="dk2"/>
            </a:solidFill>
            <a:prstDash val="solid"/>
            <a:round/>
            <a:headEnd type="none" w="med" len="med"/>
            <a:tailEnd type="triangle" w="med" len="med"/>
          </a:ln>
        </p:spPr>
      </p:cxnSp>
      <p:cxnSp>
        <p:nvCxnSpPr>
          <p:cNvPr id="100" name="Google Shape;100;p14"/>
          <p:cNvCxnSpPr/>
          <p:nvPr/>
        </p:nvCxnSpPr>
        <p:spPr>
          <a:xfrm>
            <a:off x="5138650" y="3906900"/>
            <a:ext cx="936900" cy="683700"/>
          </a:xfrm>
          <a:prstGeom prst="bentConnector3">
            <a:avLst>
              <a:gd name="adj1" fmla="val 50000"/>
            </a:avLst>
          </a:prstGeom>
          <a:noFill/>
          <a:ln w="19050" cap="flat" cmpd="sng">
            <a:solidFill>
              <a:schemeClr val="dk2"/>
            </a:solidFill>
            <a:prstDash val="solid"/>
            <a:round/>
            <a:headEnd type="none" w="med" len="med"/>
            <a:tailEnd type="triangle" w="med" len="med"/>
          </a:ln>
        </p:spPr>
      </p:cxnSp>
      <p:sp>
        <p:nvSpPr>
          <p:cNvPr id="101" name="Google Shape;101;p14"/>
          <p:cNvSpPr txBox="1"/>
          <p:nvPr/>
        </p:nvSpPr>
        <p:spPr>
          <a:xfrm>
            <a:off x="6105700" y="3689850"/>
            <a:ext cx="123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Playfair Display"/>
                <a:ea typeface="Playfair Display"/>
                <a:cs typeface="Playfair Display"/>
                <a:sym typeface="Playfair Display"/>
              </a:rPr>
              <a:t>TextBlob</a:t>
            </a:r>
            <a:endParaRPr sz="1600" b="1">
              <a:latin typeface="Playfair Display"/>
              <a:ea typeface="Playfair Display"/>
              <a:cs typeface="Playfair Display"/>
              <a:sym typeface="Playfair Display"/>
            </a:endParaRPr>
          </a:p>
        </p:txBody>
      </p:sp>
      <p:sp>
        <p:nvSpPr>
          <p:cNvPr id="102" name="Google Shape;102;p14"/>
          <p:cNvSpPr txBox="1"/>
          <p:nvPr/>
        </p:nvSpPr>
        <p:spPr>
          <a:xfrm>
            <a:off x="6095950" y="4033200"/>
            <a:ext cx="1655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Playfair Display"/>
                <a:ea typeface="Playfair Display"/>
                <a:cs typeface="Playfair Display"/>
                <a:sym typeface="Playfair Display"/>
              </a:rPr>
              <a:t>SentiWordNet</a:t>
            </a:r>
            <a:endParaRPr sz="1600" b="1">
              <a:latin typeface="Playfair Display"/>
              <a:ea typeface="Playfair Display"/>
              <a:cs typeface="Playfair Display"/>
              <a:sym typeface="Playfair Display"/>
            </a:endParaRPr>
          </a:p>
        </p:txBody>
      </p:sp>
      <p:sp>
        <p:nvSpPr>
          <p:cNvPr id="103" name="Google Shape;103;p14"/>
          <p:cNvSpPr txBox="1"/>
          <p:nvPr/>
        </p:nvSpPr>
        <p:spPr>
          <a:xfrm>
            <a:off x="6105700" y="4399125"/>
            <a:ext cx="123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Playfair Display"/>
                <a:ea typeface="Playfair Display"/>
                <a:cs typeface="Playfair Display"/>
                <a:sym typeface="Playfair Display"/>
              </a:rPr>
              <a:t>Vader</a:t>
            </a:r>
            <a:endParaRPr sz="1600" b="1">
              <a:latin typeface="Playfair Display"/>
              <a:ea typeface="Playfair Display"/>
              <a:cs typeface="Playfair Display"/>
              <a:sym typeface="Playfair Display"/>
            </a:endParaRPr>
          </a:p>
        </p:txBody>
      </p:sp>
      <p:sp>
        <p:nvSpPr>
          <p:cNvPr id="104" name="Google Shape;104;p14"/>
          <p:cNvSpPr txBox="1"/>
          <p:nvPr/>
        </p:nvSpPr>
        <p:spPr>
          <a:xfrm rot="10800000">
            <a:off x="6956525" y="3544875"/>
            <a:ext cx="8949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0">
                <a:latin typeface="Playfair Display"/>
                <a:ea typeface="Playfair Display"/>
                <a:cs typeface="Playfair Display"/>
                <a:sym typeface="Playfair Display"/>
              </a:rPr>
              <a:t>{</a:t>
            </a:r>
            <a:endParaRPr sz="9000">
              <a:latin typeface="Playfair Display"/>
              <a:ea typeface="Playfair Display"/>
              <a:cs typeface="Playfair Display"/>
              <a:sym typeface="Playfair Display"/>
            </a:endParaRPr>
          </a:p>
        </p:txBody>
      </p:sp>
      <p:sp>
        <p:nvSpPr>
          <p:cNvPr id="105" name="Google Shape;105;p14"/>
          <p:cNvSpPr txBox="1"/>
          <p:nvPr/>
        </p:nvSpPr>
        <p:spPr>
          <a:xfrm>
            <a:off x="7751050" y="3694650"/>
            <a:ext cx="1170300" cy="11082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lt1"/>
                </a:solidFill>
                <a:latin typeface="Playfair Display"/>
                <a:ea typeface="Playfair Display"/>
                <a:cs typeface="Playfair Display"/>
                <a:sym typeface="Playfair Display"/>
              </a:rPr>
              <a:t>Which App is better ?</a:t>
            </a:r>
            <a:endParaRPr sz="2000" b="1">
              <a:solidFill>
                <a:schemeClr val="lt1"/>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32"/>
          <p:cNvSpPr/>
          <p:nvPr/>
        </p:nvSpPr>
        <p:spPr>
          <a:xfrm>
            <a:off x="213900" y="193525"/>
            <a:ext cx="8779500" cy="4787100"/>
          </a:xfrm>
          <a:prstGeom prst="rect">
            <a:avLst/>
          </a:prstGeom>
          <a:solidFill>
            <a:srgbClr val="FFFFFF">
              <a:alpha val="75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213900" y="356475"/>
            <a:ext cx="3483300" cy="6723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a:solidFill>
                  <a:schemeClr val="lt1"/>
                </a:solidFill>
                <a:latin typeface="Playfair Display"/>
                <a:ea typeface="Playfair Display"/>
                <a:cs typeface="Playfair Display"/>
                <a:sym typeface="Playfair Display"/>
              </a:rPr>
              <a:t>ANALYSIS</a:t>
            </a:r>
            <a:endParaRPr sz="2300" b="1">
              <a:solidFill>
                <a:schemeClr val="lt1"/>
              </a:solidFill>
              <a:latin typeface="Playfair Display"/>
              <a:ea typeface="Playfair Display"/>
              <a:cs typeface="Playfair Display"/>
              <a:sym typeface="Playfair Display"/>
            </a:endParaRPr>
          </a:p>
        </p:txBody>
      </p:sp>
      <p:pic>
        <p:nvPicPr>
          <p:cNvPr id="332" name="Google Shape;332;p32"/>
          <p:cNvPicPr preferRelativeResize="0"/>
          <p:nvPr/>
        </p:nvPicPr>
        <p:blipFill rotWithShape="1">
          <a:blip r:embed="rId4">
            <a:alphaModFix/>
          </a:blip>
          <a:srcRect l="19717" t="34600" r="15679" b="22771"/>
          <a:stretch/>
        </p:blipFill>
        <p:spPr>
          <a:xfrm>
            <a:off x="383125" y="1476850"/>
            <a:ext cx="3759225" cy="1354624"/>
          </a:xfrm>
          <a:prstGeom prst="rect">
            <a:avLst/>
          </a:prstGeom>
          <a:noFill/>
          <a:ln w="9525" cap="flat" cmpd="sng">
            <a:solidFill>
              <a:schemeClr val="dk2"/>
            </a:solidFill>
            <a:prstDash val="solid"/>
            <a:round/>
            <a:headEnd type="none" w="sm" len="sm"/>
            <a:tailEnd type="none" w="sm" len="sm"/>
          </a:ln>
        </p:spPr>
      </p:pic>
      <p:sp>
        <p:nvSpPr>
          <p:cNvPr id="333" name="Google Shape;333;p32"/>
          <p:cNvSpPr txBox="1"/>
          <p:nvPr/>
        </p:nvSpPr>
        <p:spPr>
          <a:xfrm>
            <a:off x="213900" y="1061350"/>
            <a:ext cx="3238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layfair Display"/>
              <a:buChar char="❖"/>
            </a:pPr>
            <a:r>
              <a:rPr lang="en-GB" b="1">
                <a:latin typeface="Playfair Display"/>
                <a:ea typeface="Playfair Display"/>
                <a:cs typeface="Playfair Display"/>
                <a:sym typeface="Playfair Display"/>
              </a:rPr>
              <a:t>User Rating Based Result :</a:t>
            </a:r>
            <a:endParaRPr b="1">
              <a:latin typeface="Playfair Display"/>
              <a:ea typeface="Playfair Display"/>
              <a:cs typeface="Playfair Display"/>
              <a:sym typeface="Playfair Display"/>
            </a:endParaRPr>
          </a:p>
        </p:txBody>
      </p:sp>
      <p:sp>
        <p:nvSpPr>
          <p:cNvPr id="334" name="Google Shape;334;p32"/>
          <p:cNvSpPr txBox="1"/>
          <p:nvPr/>
        </p:nvSpPr>
        <p:spPr>
          <a:xfrm>
            <a:off x="336150" y="2924850"/>
            <a:ext cx="3238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layfair Display"/>
              <a:buChar char="❖"/>
            </a:pPr>
            <a:r>
              <a:rPr lang="en-GB" b="1">
                <a:latin typeface="Playfair Display"/>
                <a:ea typeface="Playfair Display"/>
                <a:cs typeface="Playfair Display"/>
                <a:sym typeface="Playfair Display"/>
              </a:rPr>
              <a:t>TextBlob :</a:t>
            </a:r>
            <a:endParaRPr b="1">
              <a:latin typeface="Playfair Display"/>
              <a:ea typeface="Playfair Display"/>
              <a:cs typeface="Playfair Display"/>
              <a:sym typeface="Playfair Display"/>
            </a:endParaRPr>
          </a:p>
        </p:txBody>
      </p:sp>
      <p:pic>
        <p:nvPicPr>
          <p:cNvPr id="335" name="Google Shape;335;p32"/>
          <p:cNvPicPr preferRelativeResize="0"/>
          <p:nvPr/>
        </p:nvPicPr>
        <p:blipFill rotWithShape="1">
          <a:blip r:embed="rId5">
            <a:alphaModFix/>
          </a:blip>
          <a:srcRect l="20281" t="38085" r="17675" b="18675"/>
          <a:stretch/>
        </p:blipFill>
        <p:spPr>
          <a:xfrm>
            <a:off x="383125" y="3340350"/>
            <a:ext cx="3759225" cy="1430811"/>
          </a:xfrm>
          <a:prstGeom prst="rect">
            <a:avLst/>
          </a:prstGeom>
          <a:noFill/>
          <a:ln w="9525" cap="flat" cmpd="sng">
            <a:solidFill>
              <a:schemeClr val="dk2"/>
            </a:solidFill>
            <a:prstDash val="solid"/>
            <a:round/>
            <a:headEnd type="none" w="sm" len="sm"/>
            <a:tailEnd type="none" w="sm" len="sm"/>
          </a:ln>
        </p:spPr>
      </p:pic>
      <p:pic>
        <p:nvPicPr>
          <p:cNvPr id="336" name="Google Shape;336;p32"/>
          <p:cNvPicPr preferRelativeResize="0"/>
          <p:nvPr/>
        </p:nvPicPr>
        <p:blipFill rotWithShape="1">
          <a:blip r:embed="rId6">
            <a:alphaModFix/>
          </a:blip>
          <a:srcRect l="20957" t="42170" r="16444" b="17038"/>
          <a:stretch/>
        </p:blipFill>
        <p:spPr>
          <a:xfrm>
            <a:off x="4471275" y="947200"/>
            <a:ext cx="4349050" cy="1547676"/>
          </a:xfrm>
          <a:prstGeom prst="rect">
            <a:avLst/>
          </a:prstGeom>
          <a:noFill/>
          <a:ln w="9525" cap="flat" cmpd="sng">
            <a:solidFill>
              <a:schemeClr val="dk2"/>
            </a:solidFill>
            <a:prstDash val="solid"/>
            <a:round/>
            <a:headEnd type="none" w="sm" len="sm"/>
            <a:tailEnd type="none" w="sm" len="sm"/>
          </a:ln>
        </p:spPr>
      </p:pic>
      <p:sp>
        <p:nvSpPr>
          <p:cNvPr id="337" name="Google Shape;337;p32"/>
          <p:cNvSpPr txBox="1"/>
          <p:nvPr/>
        </p:nvSpPr>
        <p:spPr>
          <a:xfrm>
            <a:off x="4471275" y="547000"/>
            <a:ext cx="3238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layfair Display"/>
              <a:buChar char="❖"/>
            </a:pPr>
            <a:r>
              <a:rPr lang="en-GB" b="1">
                <a:latin typeface="Playfair Display"/>
                <a:ea typeface="Playfair Display"/>
                <a:cs typeface="Playfair Display"/>
                <a:sym typeface="Playfair Display"/>
              </a:rPr>
              <a:t>SentiWordNet :</a:t>
            </a:r>
            <a:endParaRPr b="1">
              <a:latin typeface="Playfair Display"/>
              <a:ea typeface="Playfair Display"/>
              <a:cs typeface="Playfair Display"/>
              <a:sym typeface="Playfair Display"/>
            </a:endParaRPr>
          </a:p>
        </p:txBody>
      </p:sp>
      <p:sp>
        <p:nvSpPr>
          <p:cNvPr id="338" name="Google Shape;338;p32"/>
          <p:cNvSpPr txBox="1"/>
          <p:nvPr/>
        </p:nvSpPr>
        <p:spPr>
          <a:xfrm>
            <a:off x="4471275" y="2766600"/>
            <a:ext cx="3238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layfair Display"/>
              <a:buChar char="❖"/>
            </a:pPr>
            <a:r>
              <a:rPr lang="en-GB" b="1">
                <a:latin typeface="Playfair Display"/>
                <a:ea typeface="Playfair Display"/>
                <a:cs typeface="Playfair Display"/>
                <a:sym typeface="Playfair Display"/>
              </a:rPr>
              <a:t>Vader :</a:t>
            </a:r>
            <a:endParaRPr b="1">
              <a:latin typeface="Playfair Display"/>
              <a:ea typeface="Playfair Display"/>
              <a:cs typeface="Playfair Display"/>
              <a:sym typeface="Playfair Display"/>
            </a:endParaRPr>
          </a:p>
        </p:txBody>
      </p:sp>
      <p:pic>
        <p:nvPicPr>
          <p:cNvPr id="339" name="Google Shape;339;p32"/>
          <p:cNvPicPr preferRelativeResize="0"/>
          <p:nvPr/>
        </p:nvPicPr>
        <p:blipFill rotWithShape="1">
          <a:blip r:embed="rId7">
            <a:alphaModFix/>
          </a:blip>
          <a:srcRect l="20726" t="36255" r="17677" b="22138"/>
          <a:stretch/>
        </p:blipFill>
        <p:spPr>
          <a:xfrm>
            <a:off x="4471275" y="3166800"/>
            <a:ext cx="4349050" cy="160435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3"/>
        <p:cNvGrpSpPr/>
        <p:nvPr/>
      </p:nvGrpSpPr>
      <p:grpSpPr>
        <a:xfrm>
          <a:off x="0" y="0"/>
          <a:ext cx="0" cy="0"/>
          <a:chOff x="0" y="0"/>
          <a:chExt cx="0" cy="0"/>
        </a:xfrm>
      </p:grpSpPr>
      <p:sp>
        <p:nvSpPr>
          <p:cNvPr id="344" name="Google Shape;344;p33"/>
          <p:cNvSpPr/>
          <p:nvPr/>
        </p:nvSpPr>
        <p:spPr>
          <a:xfrm>
            <a:off x="213900" y="193525"/>
            <a:ext cx="8779500" cy="4787100"/>
          </a:xfrm>
          <a:prstGeom prst="rect">
            <a:avLst/>
          </a:prstGeom>
          <a:solidFill>
            <a:srgbClr val="FFFFFF">
              <a:alpha val="75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213900" y="264550"/>
            <a:ext cx="3483300" cy="6723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b="1">
                <a:solidFill>
                  <a:schemeClr val="lt1"/>
                </a:solidFill>
                <a:latin typeface="Playfair Display"/>
                <a:ea typeface="Playfair Display"/>
                <a:cs typeface="Playfair Display"/>
                <a:sym typeface="Playfair Display"/>
              </a:rPr>
              <a:t>RESULTS</a:t>
            </a:r>
            <a:endParaRPr sz="2300" b="1">
              <a:solidFill>
                <a:schemeClr val="lt1"/>
              </a:solidFill>
              <a:latin typeface="Playfair Display"/>
              <a:ea typeface="Playfair Display"/>
              <a:cs typeface="Playfair Display"/>
              <a:sym typeface="Playfair Display"/>
            </a:endParaRPr>
          </a:p>
        </p:txBody>
      </p:sp>
      <p:pic>
        <p:nvPicPr>
          <p:cNvPr id="346" name="Google Shape;346;p33"/>
          <p:cNvPicPr preferRelativeResize="0"/>
          <p:nvPr/>
        </p:nvPicPr>
        <p:blipFill rotWithShape="1">
          <a:blip r:embed="rId4">
            <a:alphaModFix/>
          </a:blip>
          <a:srcRect l="2022" t="29707" r="53330" b="35211"/>
          <a:stretch/>
        </p:blipFill>
        <p:spPr>
          <a:xfrm>
            <a:off x="467375" y="1133775"/>
            <a:ext cx="4287573" cy="1901043"/>
          </a:xfrm>
          <a:prstGeom prst="rect">
            <a:avLst/>
          </a:prstGeom>
          <a:noFill/>
          <a:ln w="9525" cap="flat" cmpd="sng">
            <a:solidFill>
              <a:schemeClr val="dk2"/>
            </a:solidFill>
            <a:prstDash val="solid"/>
            <a:round/>
            <a:headEnd type="none" w="sm" len="sm"/>
            <a:tailEnd type="none" w="sm" len="sm"/>
          </a:ln>
        </p:spPr>
      </p:pic>
      <p:sp>
        <p:nvSpPr>
          <p:cNvPr id="347" name="Google Shape;347;p33"/>
          <p:cNvSpPr txBox="1"/>
          <p:nvPr/>
        </p:nvSpPr>
        <p:spPr>
          <a:xfrm>
            <a:off x="5845150" y="477075"/>
            <a:ext cx="2536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dirty="0">
                <a:latin typeface="Playfair Display"/>
                <a:ea typeface="Playfair Display"/>
                <a:cs typeface="Playfair Display"/>
                <a:sym typeface="Playfair Display"/>
              </a:rPr>
              <a:t>Which Model is Better?</a:t>
            </a:r>
            <a:endParaRPr sz="1700" b="1" dirty="0">
              <a:latin typeface="Playfair Display"/>
              <a:ea typeface="Playfair Display"/>
              <a:cs typeface="Playfair Display"/>
              <a:sym typeface="Playfair Display"/>
            </a:endParaRPr>
          </a:p>
        </p:txBody>
      </p:sp>
      <p:sp>
        <p:nvSpPr>
          <p:cNvPr id="348" name="Google Shape;348;p33"/>
          <p:cNvSpPr txBox="1"/>
          <p:nvPr/>
        </p:nvSpPr>
        <p:spPr>
          <a:xfrm>
            <a:off x="6157525" y="1147163"/>
            <a:ext cx="1681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dirty="0">
                <a:latin typeface="Playfair Display"/>
                <a:ea typeface="Playfair Display"/>
                <a:cs typeface="Playfair Display"/>
                <a:sym typeface="Playfair Display"/>
              </a:rPr>
              <a:t>Model Accuracy</a:t>
            </a:r>
            <a:endParaRPr sz="1500" b="1" dirty="0">
              <a:latin typeface="Playfair Display"/>
              <a:ea typeface="Playfair Display"/>
              <a:cs typeface="Playfair Display"/>
              <a:sym typeface="Playfair Display"/>
            </a:endParaRPr>
          </a:p>
        </p:txBody>
      </p:sp>
      <p:sp>
        <p:nvSpPr>
          <p:cNvPr id="349" name="Google Shape;349;p33"/>
          <p:cNvSpPr/>
          <p:nvPr/>
        </p:nvSpPr>
        <p:spPr>
          <a:xfrm>
            <a:off x="5617175" y="356475"/>
            <a:ext cx="2851800" cy="13140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txBox="1"/>
          <p:nvPr/>
        </p:nvSpPr>
        <p:spPr>
          <a:xfrm>
            <a:off x="4980525" y="2314800"/>
            <a:ext cx="186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layfair Display"/>
                <a:ea typeface="Playfair Display"/>
                <a:cs typeface="Playfair Display"/>
                <a:sym typeface="Playfair Display"/>
              </a:rPr>
              <a:t>Rating Based Result</a:t>
            </a:r>
            <a:endParaRPr b="1">
              <a:latin typeface="Playfair Display"/>
              <a:ea typeface="Playfair Display"/>
              <a:cs typeface="Playfair Display"/>
              <a:sym typeface="Playfair Display"/>
            </a:endParaRPr>
          </a:p>
        </p:txBody>
      </p:sp>
      <p:sp>
        <p:nvSpPr>
          <p:cNvPr id="351" name="Google Shape;351;p33"/>
          <p:cNvSpPr txBox="1"/>
          <p:nvPr/>
        </p:nvSpPr>
        <p:spPr>
          <a:xfrm>
            <a:off x="6626725" y="1351000"/>
            <a:ext cx="7434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500">
                <a:latin typeface="Playfair Display"/>
                <a:ea typeface="Playfair Display"/>
                <a:cs typeface="Playfair Display"/>
                <a:sym typeface="Playfair Display"/>
              </a:rPr>
              <a:t>{</a:t>
            </a:r>
            <a:endParaRPr sz="12500">
              <a:latin typeface="Playfair Display"/>
              <a:ea typeface="Playfair Display"/>
              <a:cs typeface="Playfair Display"/>
              <a:sym typeface="Playfair Display"/>
            </a:endParaRPr>
          </a:p>
        </p:txBody>
      </p:sp>
      <p:sp>
        <p:nvSpPr>
          <p:cNvPr id="352" name="Google Shape;352;p33"/>
          <p:cNvSpPr txBox="1"/>
          <p:nvPr/>
        </p:nvSpPr>
        <p:spPr>
          <a:xfrm>
            <a:off x="7070000" y="1922250"/>
            <a:ext cx="1975800" cy="1185300"/>
          </a:xfrm>
          <a:prstGeom prst="rect">
            <a:avLst/>
          </a:prstGeom>
          <a:noFill/>
          <a:ln>
            <a:noFill/>
          </a:ln>
        </p:spPr>
        <p:txBody>
          <a:bodyPr spcFirstLastPara="1" wrap="square" lIns="91425" tIns="91425" rIns="91425" bIns="91425" anchor="t" anchorCtr="0">
            <a:spAutoFit/>
          </a:bodyPr>
          <a:lstStyle/>
          <a:p>
            <a:pPr marL="457200" lvl="0" indent="-311150" algn="l" rtl="0">
              <a:lnSpc>
                <a:spcPct val="200000"/>
              </a:lnSpc>
              <a:spcBef>
                <a:spcPts val="0"/>
              </a:spcBef>
              <a:spcAft>
                <a:spcPts val="0"/>
              </a:spcAft>
              <a:buSzPts val="1300"/>
              <a:buFont typeface="Playfair Display"/>
              <a:buChar char="❖"/>
            </a:pPr>
            <a:r>
              <a:rPr lang="en-GB" sz="1300" b="1">
                <a:latin typeface="Playfair Display"/>
                <a:ea typeface="Playfair Display"/>
                <a:cs typeface="Playfair Display"/>
                <a:sym typeface="Playfair Display"/>
              </a:rPr>
              <a:t>TextBlob</a:t>
            </a:r>
            <a:endParaRPr sz="1300" b="1">
              <a:latin typeface="Playfair Display"/>
              <a:ea typeface="Playfair Display"/>
              <a:cs typeface="Playfair Display"/>
              <a:sym typeface="Playfair Display"/>
            </a:endParaRPr>
          </a:p>
          <a:p>
            <a:pPr marL="457200" lvl="0" indent="-311150" algn="l" rtl="0">
              <a:lnSpc>
                <a:spcPct val="200000"/>
              </a:lnSpc>
              <a:spcBef>
                <a:spcPts val="0"/>
              </a:spcBef>
              <a:spcAft>
                <a:spcPts val="0"/>
              </a:spcAft>
              <a:buSzPts val="1300"/>
              <a:buFont typeface="Playfair Display"/>
              <a:buChar char="❖"/>
            </a:pPr>
            <a:r>
              <a:rPr lang="en-GB" sz="1300" b="1">
                <a:latin typeface="Playfair Display"/>
                <a:ea typeface="Playfair Display"/>
                <a:cs typeface="Playfair Display"/>
                <a:sym typeface="Playfair Display"/>
              </a:rPr>
              <a:t>SentiWordNet</a:t>
            </a:r>
            <a:endParaRPr sz="1300" b="1">
              <a:latin typeface="Playfair Display"/>
              <a:ea typeface="Playfair Display"/>
              <a:cs typeface="Playfair Display"/>
              <a:sym typeface="Playfair Display"/>
            </a:endParaRPr>
          </a:p>
          <a:p>
            <a:pPr marL="457200" lvl="0" indent="-311150" algn="l" rtl="0">
              <a:lnSpc>
                <a:spcPct val="200000"/>
              </a:lnSpc>
              <a:spcBef>
                <a:spcPts val="0"/>
              </a:spcBef>
              <a:spcAft>
                <a:spcPts val="0"/>
              </a:spcAft>
              <a:buSzPts val="1300"/>
              <a:buFont typeface="Playfair Display"/>
              <a:buChar char="❖"/>
            </a:pPr>
            <a:r>
              <a:rPr lang="en-GB" sz="1300" b="1">
                <a:latin typeface="Playfair Display"/>
                <a:ea typeface="Playfair Display"/>
                <a:cs typeface="Playfair Display"/>
                <a:sym typeface="Playfair Display"/>
              </a:rPr>
              <a:t>VADER</a:t>
            </a:r>
            <a:endParaRPr sz="1300" b="1">
              <a:latin typeface="Playfair Display"/>
              <a:ea typeface="Playfair Display"/>
              <a:cs typeface="Playfair Display"/>
              <a:sym typeface="Playfair Display"/>
            </a:endParaRPr>
          </a:p>
        </p:txBody>
      </p:sp>
      <p:cxnSp>
        <p:nvCxnSpPr>
          <p:cNvPr id="353" name="Google Shape;353;p33"/>
          <p:cNvCxnSpPr/>
          <p:nvPr/>
        </p:nvCxnSpPr>
        <p:spPr>
          <a:xfrm flipH="1">
            <a:off x="6121225" y="2651175"/>
            <a:ext cx="67500" cy="577500"/>
          </a:xfrm>
          <a:prstGeom prst="straightConnector1">
            <a:avLst/>
          </a:prstGeom>
          <a:noFill/>
          <a:ln w="19050" cap="flat" cmpd="sng">
            <a:solidFill>
              <a:schemeClr val="dk2"/>
            </a:solidFill>
            <a:prstDash val="solid"/>
            <a:round/>
            <a:headEnd type="none" w="med" len="med"/>
            <a:tailEnd type="triangle" w="med" len="med"/>
          </a:ln>
        </p:spPr>
      </p:cxnSp>
      <p:sp>
        <p:nvSpPr>
          <p:cNvPr id="354" name="Google Shape;354;p33"/>
          <p:cNvSpPr txBox="1"/>
          <p:nvPr/>
        </p:nvSpPr>
        <p:spPr>
          <a:xfrm>
            <a:off x="5450300" y="3228675"/>
            <a:ext cx="15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layfair Display"/>
                <a:ea typeface="Playfair Display"/>
                <a:cs typeface="Playfair Display"/>
                <a:sym typeface="Playfair Display"/>
              </a:rPr>
              <a:t>Actual Class</a:t>
            </a:r>
            <a:endParaRPr b="1">
              <a:latin typeface="Playfair Display"/>
              <a:ea typeface="Playfair Display"/>
              <a:cs typeface="Playfair Display"/>
              <a:sym typeface="Playfair Display"/>
            </a:endParaRPr>
          </a:p>
        </p:txBody>
      </p:sp>
      <p:cxnSp>
        <p:nvCxnSpPr>
          <p:cNvPr id="355" name="Google Shape;355;p33"/>
          <p:cNvCxnSpPr/>
          <p:nvPr/>
        </p:nvCxnSpPr>
        <p:spPr>
          <a:xfrm flipH="1">
            <a:off x="7808125" y="3107550"/>
            <a:ext cx="86100" cy="567600"/>
          </a:xfrm>
          <a:prstGeom prst="straightConnector1">
            <a:avLst/>
          </a:prstGeom>
          <a:noFill/>
          <a:ln w="19050" cap="flat" cmpd="sng">
            <a:solidFill>
              <a:schemeClr val="dk2"/>
            </a:solidFill>
            <a:prstDash val="solid"/>
            <a:round/>
            <a:headEnd type="none" w="med" len="med"/>
            <a:tailEnd type="triangle" w="med" len="med"/>
          </a:ln>
        </p:spPr>
      </p:cxnSp>
      <p:sp>
        <p:nvSpPr>
          <p:cNvPr id="356" name="Google Shape;356;p33"/>
          <p:cNvSpPr txBox="1"/>
          <p:nvPr/>
        </p:nvSpPr>
        <p:spPr>
          <a:xfrm>
            <a:off x="7077175" y="3702425"/>
            <a:ext cx="15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layfair Display"/>
                <a:ea typeface="Playfair Display"/>
                <a:cs typeface="Playfair Display"/>
                <a:sym typeface="Playfair Display"/>
              </a:rPr>
              <a:t>Predicted Class</a:t>
            </a:r>
            <a:endParaRPr b="1">
              <a:latin typeface="Playfair Display"/>
              <a:ea typeface="Playfair Display"/>
              <a:cs typeface="Playfair Display"/>
              <a:sym typeface="Playfair Display"/>
            </a:endParaRPr>
          </a:p>
        </p:txBody>
      </p:sp>
      <p:sp>
        <p:nvSpPr>
          <p:cNvPr id="357" name="Google Shape;357;p33"/>
          <p:cNvSpPr txBox="1"/>
          <p:nvPr/>
        </p:nvSpPr>
        <p:spPr>
          <a:xfrm>
            <a:off x="692600" y="3167475"/>
            <a:ext cx="2261100" cy="132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layfair Display"/>
                <a:ea typeface="Playfair Display"/>
                <a:cs typeface="Playfair Display"/>
                <a:sym typeface="Playfair Display"/>
              </a:rPr>
              <a:t>Accuracy Result:</a:t>
            </a:r>
            <a:endParaRPr b="1">
              <a:latin typeface="Playfair Display"/>
              <a:ea typeface="Playfair Display"/>
              <a:cs typeface="Playfair Display"/>
              <a:sym typeface="Playfair Display"/>
            </a:endParaRPr>
          </a:p>
          <a:p>
            <a:pPr marL="0" lvl="0" indent="0" algn="l" rtl="0">
              <a:spcBef>
                <a:spcPts val="0"/>
              </a:spcBef>
              <a:spcAft>
                <a:spcPts val="0"/>
              </a:spcAft>
              <a:buNone/>
            </a:pPr>
            <a:endParaRPr b="1">
              <a:latin typeface="Playfair Display"/>
              <a:ea typeface="Playfair Display"/>
              <a:cs typeface="Playfair Display"/>
              <a:sym typeface="Playfair Display"/>
            </a:endParaRPr>
          </a:p>
          <a:p>
            <a:pPr marL="0" lvl="0" indent="0" algn="l" rtl="0">
              <a:lnSpc>
                <a:spcPct val="115000"/>
              </a:lnSpc>
              <a:spcBef>
                <a:spcPts val="0"/>
              </a:spcBef>
              <a:spcAft>
                <a:spcPts val="0"/>
              </a:spcAft>
              <a:buNone/>
            </a:pPr>
            <a:r>
              <a:rPr lang="en-GB" b="1">
                <a:latin typeface="Playfair Display"/>
                <a:ea typeface="Playfair Display"/>
                <a:cs typeface="Playfair Display"/>
                <a:sym typeface="Playfair Display"/>
              </a:rPr>
              <a:t>TextBlob : 70.2 %</a:t>
            </a:r>
            <a:endParaRPr b="1">
              <a:latin typeface="Playfair Display"/>
              <a:ea typeface="Playfair Display"/>
              <a:cs typeface="Playfair Display"/>
              <a:sym typeface="Playfair Display"/>
            </a:endParaRPr>
          </a:p>
          <a:p>
            <a:pPr marL="0" lvl="0" indent="0" algn="l" rtl="0">
              <a:lnSpc>
                <a:spcPct val="115000"/>
              </a:lnSpc>
              <a:spcBef>
                <a:spcPts val="0"/>
              </a:spcBef>
              <a:spcAft>
                <a:spcPts val="0"/>
              </a:spcAft>
              <a:buNone/>
            </a:pPr>
            <a:r>
              <a:rPr lang="en-GB" b="1">
                <a:latin typeface="Playfair Display"/>
                <a:ea typeface="Playfair Display"/>
                <a:cs typeface="Playfair Display"/>
                <a:sym typeface="Playfair Display"/>
              </a:rPr>
              <a:t>SentiWordNet : 79.4 %</a:t>
            </a:r>
            <a:endParaRPr b="1">
              <a:latin typeface="Playfair Display"/>
              <a:ea typeface="Playfair Display"/>
              <a:cs typeface="Playfair Display"/>
              <a:sym typeface="Playfair Display"/>
            </a:endParaRPr>
          </a:p>
          <a:p>
            <a:pPr marL="0" lvl="0" indent="0" algn="l" rtl="0">
              <a:lnSpc>
                <a:spcPct val="115000"/>
              </a:lnSpc>
              <a:spcBef>
                <a:spcPts val="0"/>
              </a:spcBef>
              <a:spcAft>
                <a:spcPts val="0"/>
              </a:spcAft>
              <a:buNone/>
            </a:pPr>
            <a:r>
              <a:rPr lang="en-GB" b="1">
                <a:latin typeface="Playfair Display"/>
                <a:ea typeface="Playfair Display"/>
                <a:cs typeface="Playfair Display"/>
                <a:sym typeface="Playfair Display"/>
              </a:rPr>
              <a:t>Vader : 77.4 %</a:t>
            </a:r>
            <a:endParaRPr b="1">
              <a:latin typeface="Playfair Display"/>
              <a:ea typeface="Playfair Display"/>
              <a:cs typeface="Playfair Display"/>
              <a:sym typeface="Playfair Display"/>
            </a:endParaRPr>
          </a:p>
        </p:txBody>
      </p:sp>
      <p:sp>
        <p:nvSpPr>
          <p:cNvPr id="358" name="Google Shape;358;p33"/>
          <p:cNvSpPr/>
          <p:nvPr/>
        </p:nvSpPr>
        <p:spPr>
          <a:xfrm>
            <a:off x="397250" y="3167475"/>
            <a:ext cx="2322300" cy="13140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6915725" y="936838"/>
            <a:ext cx="254700" cy="264900"/>
          </a:xfrm>
          <a:prstGeom prst="downArrow">
            <a:avLst>
              <a:gd name="adj1" fmla="val 50000"/>
              <a:gd name="adj2" fmla="val 50000"/>
            </a:avLst>
          </a:prstGeom>
          <a:gradFill>
            <a:gsLst>
              <a:gs pos="0">
                <a:srgbClr val="696969"/>
              </a:gs>
              <a:gs pos="100000">
                <a:srgbClr val="1D1D1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2821275" y="3666650"/>
            <a:ext cx="254700" cy="315900"/>
          </a:xfrm>
          <a:prstGeom prst="rightArrow">
            <a:avLst>
              <a:gd name="adj1" fmla="val 50000"/>
              <a:gd name="adj2" fmla="val 50000"/>
            </a:avLst>
          </a:prstGeom>
          <a:gradFill>
            <a:gsLst>
              <a:gs pos="0">
                <a:srgbClr val="696969"/>
              </a:gs>
              <a:gs pos="100000">
                <a:srgbClr val="1D1D1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txBox="1"/>
          <p:nvPr/>
        </p:nvSpPr>
        <p:spPr>
          <a:xfrm>
            <a:off x="3214100" y="3385875"/>
            <a:ext cx="1975800" cy="877200"/>
          </a:xfrm>
          <a:prstGeom prst="rect">
            <a:avLst/>
          </a:prstGeom>
          <a:solidFill>
            <a:srgbClr val="FFFFFF">
              <a:alpha val="6736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solidFill>
                  <a:schemeClr val="dk2"/>
                </a:solidFill>
                <a:latin typeface="Playfair Display"/>
                <a:ea typeface="Playfair Display"/>
                <a:cs typeface="Playfair Display"/>
                <a:sym typeface="Playfair Display"/>
              </a:rPr>
              <a:t>SentiWordNet</a:t>
            </a:r>
            <a:endParaRPr sz="1500" b="1">
              <a:solidFill>
                <a:schemeClr val="dk2"/>
              </a:solidFill>
              <a:latin typeface="Playfair Display"/>
              <a:ea typeface="Playfair Display"/>
              <a:cs typeface="Playfair Display"/>
              <a:sym typeface="Playfair Display"/>
            </a:endParaRPr>
          </a:p>
          <a:p>
            <a:pPr marL="0" lvl="0" indent="0" algn="ctr" rtl="0">
              <a:spcBef>
                <a:spcPts val="0"/>
              </a:spcBef>
              <a:spcAft>
                <a:spcPts val="0"/>
              </a:spcAft>
              <a:buNone/>
            </a:pPr>
            <a:r>
              <a:rPr lang="en-GB" sz="1500" b="1">
                <a:solidFill>
                  <a:schemeClr val="dk2"/>
                </a:solidFill>
                <a:latin typeface="Playfair Display"/>
                <a:ea typeface="Playfair Display"/>
                <a:cs typeface="Playfair Display"/>
                <a:sym typeface="Playfair Display"/>
              </a:rPr>
              <a:t>Is better method for analysis</a:t>
            </a:r>
            <a:endParaRPr sz="1500" b="1">
              <a:solidFill>
                <a:schemeClr val="dk2"/>
              </a:solidFill>
              <a:latin typeface="Playfair Display"/>
              <a:ea typeface="Playfair Display"/>
              <a:cs typeface="Playfair Display"/>
              <a:sym typeface="Playfair Display"/>
            </a:endParaRPr>
          </a:p>
        </p:txBody>
      </p:sp>
      <p:sp>
        <p:nvSpPr>
          <p:cNvPr id="362" name="Google Shape;362;p33"/>
          <p:cNvSpPr/>
          <p:nvPr/>
        </p:nvSpPr>
        <p:spPr>
          <a:xfrm rot="-5400000">
            <a:off x="5235150" y="3768500"/>
            <a:ext cx="458400" cy="415500"/>
          </a:xfrm>
          <a:prstGeom prst="leftUpArrow">
            <a:avLst/>
          </a:prstGeom>
          <a:gradFill>
            <a:gsLst>
              <a:gs pos="0">
                <a:srgbClr val="4D4D4D"/>
              </a:gs>
              <a:gs pos="100000">
                <a:srgbClr val="000000"/>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txBox="1"/>
          <p:nvPr/>
        </p:nvSpPr>
        <p:spPr>
          <a:xfrm>
            <a:off x="4128725" y="4209375"/>
            <a:ext cx="2787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latin typeface="Playfair Display"/>
                <a:ea typeface="Playfair Display"/>
                <a:cs typeface="Playfair Display"/>
                <a:sym typeface="Playfair Display"/>
              </a:rPr>
              <a:t>BigBasket</a:t>
            </a:r>
            <a:endParaRPr sz="1500" b="1">
              <a:latin typeface="Playfair Display"/>
              <a:ea typeface="Playfair Display"/>
              <a:cs typeface="Playfair Display"/>
              <a:sym typeface="Playfair Display"/>
            </a:endParaRPr>
          </a:p>
          <a:p>
            <a:pPr marL="0" lvl="0" indent="0" algn="ctr" rtl="0">
              <a:spcBef>
                <a:spcPts val="0"/>
              </a:spcBef>
              <a:spcAft>
                <a:spcPts val="0"/>
              </a:spcAft>
              <a:buNone/>
            </a:pPr>
            <a:r>
              <a:rPr lang="en-GB" sz="1500" b="1">
                <a:latin typeface="Playfair Display"/>
                <a:ea typeface="Playfair Display"/>
                <a:cs typeface="Playfair Display"/>
                <a:sym typeface="Playfair Display"/>
              </a:rPr>
              <a:t>is better Application</a:t>
            </a:r>
            <a:endParaRPr sz="1500" b="1">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7"/>
        <p:cNvGrpSpPr/>
        <p:nvPr/>
      </p:nvGrpSpPr>
      <p:grpSpPr>
        <a:xfrm>
          <a:off x="0" y="0"/>
          <a:ext cx="0" cy="0"/>
          <a:chOff x="0" y="0"/>
          <a:chExt cx="0" cy="0"/>
        </a:xfrm>
      </p:grpSpPr>
      <p:sp>
        <p:nvSpPr>
          <p:cNvPr id="368" name="Google Shape;368;p34"/>
          <p:cNvSpPr txBox="1">
            <a:spLocks noGrp="1"/>
          </p:cNvSpPr>
          <p:nvPr>
            <p:ph type="body" idx="1"/>
          </p:nvPr>
        </p:nvSpPr>
        <p:spPr>
          <a:xfrm>
            <a:off x="311700" y="1234075"/>
            <a:ext cx="8520600" cy="3163800"/>
          </a:xfrm>
          <a:prstGeom prst="rect">
            <a:avLst/>
          </a:prstGeom>
          <a:solidFill>
            <a:srgbClr val="FFFFFF">
              <a:alpha val="88100"/>
            </a:srgbClr>
          </a:solidFill>
        </p:spPr>
        <p:txBody>
          <a:bodyPr spcFirstLastPara="1" wrap="square" lIns="91425" tIns="91425" rIns="91425" bIns="91425" anchor="t" anchorCtr="0">
            <a:normAutofit/>
          </a:bodyPr>
          <a:lstStyle/>
          <a:p>
            <a:pPr marL="457200" lvl="0" indent="0" algn="l" rtl="0">
              <a:spcBef>
                <a:spcPts val="0"/>
              </a:spcBef>
              <a:spcAft>
                <a:spcPts val="0"/>
              </a:spcAft>
              <a:buNone/>
            </a:pPr>
            <a:r>
              <a:rPr lang="en-GB" b="1" u="sng"/>
              <a:t>Advantages of Vader Method:</a:t>
            </a:r>
            <a:endParaRPr b="1" u="sng"/>
          </a:p>
          <a:p>
            <a:pPr marL="457200" lvl="0" indent="-342900" algn="l" rtl="0">
              <a:spcBef>
                <a:spcPts val="1200"/>
              </a:spcBef>
              <a:spcAft>
                <a:spcPts val="0"/>
              </a:spcAft>
              <a:buSzPts val="1800"/>
              <a:buChar char="➢"/>
            </a:pPr>
            <a:r>
              <a:rPr lang="en-GB"/>
              <a:t>Works perfectly on social media type text.</a:t>
            </a:r>
            <a:endParaRPr/>
          </a:p>
          <a:p>
            <a:pPr marL="457200" lvl="0" indent="-342900" algn="l" rtl="0">
              <a:spcBef>
                <a:spcPts val="0"/>
              </a:spcBef>
              <a:spcAft>
                <a:spcPts val="0"/>
              </a:spcAft>
              <a:buSzPts val="1800"/>
              <a:buChar char="➢"/>
            </a:pPr>
            <a:r>
              <a:rPr lang="en-GB"/>
              <a:t>It does not require any training data but constructed from generalizable, valence-based, human-curated gold standard lexicon.</a:t>
            </a:r>
            <a:endParaRPr/>
          </a:p>
          <a:p>
            <a:pPr marL="457200" lvl="0" indent="0" algn="l" rtl="0">
              <a:spcBef>
                <a:spcPts val="1200"/>
              </a:spcBef>
              <a:spcAft>
                <a:spcPts val="0"/>
              </a:spcAft>
              <a:buNone/>
            </a:pPr>
            <a:r>
              <a:rPr lang="en-GB" b="1" u="sng"/>
              <a:t>Advantages of Sentiwordnet:</a:t>
            </a:r>
            <a:endParaRPr b="1" u="sng"/>
          </a:p>
          <a:p>
            <a:pPr marL="457200" lvl="0" indent="-342900" algn="l" rtl="0">
              <a:spcBef>
                <a:spcPts val="1200"/>
              </a:spcBef>
              <a:spcAft>
                <a:spcPts val="0"/>
              </a:spcAft>
              <a:buSzPts val="1800"/>
              <a:buChar char="➢"/>
            </a:pPr>
            <a:r>
              <a:rPr lang="en-GB"/>
              <a:t>SentiWordNet operates on the database provided by WordNet. The additional functionality that it provides is the measure of positivity, negativity or neutrality as is required for Sentiment Analysis.</a:t>
            </a:r>
            <a:endParaRPr/>
          </a:p>
        </p:txBody>
      </p:sp>
      <p:sp>
        <p:nvSpPr>
          <p:cNvPr id="369" name="Google Shape;369;p34"/>
          <p:cNvSpPr/>
          <p:nvPr/>
        </p:nvSpPr>
        <p:spPr>
          <a:xfrm>
            <a:off x="311700" y="337275"/>
            <a:ext cx="5347800" cy="6699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lt1"/>
                </a:solidFill>
                <a:latin typeface="Playfair Display"/>
                <a:ea typeface="Playfair Display"/>
                <a:cs typeface="Playfair Display"/>
                <a:sym typeface="Playfair Display"/>
              </a:rPr>
              <a:t>Conclusion</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pic>
        <p:nvPicPr>
          <p:cNvPr id="374" name="Google Shape;374;p35"/>
          <p:cNvPicPr preferRelativeResize="0"/>
          <p:nvPr/>
        </p:nvPicPr>
        <p:blipFill>
          <a:blip r:embed="rId4">
            <a:alphaModFix/>
          </a:blip>
          <a:stretch>
            <a:fillRect/>
          </a:stretch>
        </p:blipFill>
        <p:spPr>
          <a:xfrm>
            <a:off x="6637950" y="997225"/>
            <a:ext cx="1785250" cy="1133875"/>
          </a:xfrm>
          <a:prstGeom prst="rect">
            <a:avLst/>
          </a:prstGeom>
          <a:noFill/>
          <a:ln>
            <a:noFill/>
          </a:ln>
        </p:spPr>
      </p:pic>
      <p:pic>
        <p:nvPicPr>
          <p:cNvPr id="375" name="Google Shape;375;p35"/>
          <p:cNvPicPr preferRelativeResize="0"/>
          <p:nvPr/>
        </p:nvPicPr>
        <p:blipFill rotWithShape="1">
          <a:blip r:embed="rId5">
            <a:alphaModFix/>
          </a:blip>
          <a:srcRect l="3478" t="8160" r="6162" b="14779"/>
          <a:stretch/>
        </p:blipFill>
        <p:spPr>
          <a:xfrm>
            <a:off x="4080600" y="997225"/>
            <a:ext cx="1678600" cy="1133875"/>
          </a:xfrm>
          <a:prstGeom prst="rect">
            <a:avLst/>
          </a:prstGeom>
          <a:noFill/>
          <a:ln>
            <a:noFill/>
          </a:ln>
        </p:spPr>
      </p:pic>
      <p:pic>
        <p:nvPicPr>
          <p:cNvPr id="376" name="Google Shape;376;p35"/>
          <p:cNvPicPr preferRelativeResize="0"/>
          <p:nvPr/>
        </p:nvPicPr>
        <p:blipFill>
          <a:blip r:embed="rId6">
            <a:alphaModFix/>
          </a:blip>
          <a:stretch>
            <a:fillRect/>
          </a:stretch>
        </p:blipFill>
        <p:spPr>
          <a:xfrm>
            <a:off x="1259025" y="1012175"/>
            <a:ext cx="2143200" cy="1133875"/>
          </a:xfrm>
          <a:prstGeom prst="rect">
            <a:avLst/>
          </a:prstGeom>
          <a:noFill/>
          <a:ln>
            <a:noFill/>
          </a:ln>
        </p:spPr>
      </p:pic>
      <p:sp>
        <p:nvSpPr>
          <p:cNvPr id="377" name="Google Shape;377;p35"/>
          <p:cNvSpPr/>
          <p:nvPr/>
        </p:nvSpPr>
        <p:spPr>
          <a:xfrm>
            <a:off x="1201763" y="3652200"/>
            <a:ext cx="2143200" cy="13269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Playfair Display"/>
                <a:ea typeface="Playfair Display"/>
                <a:cs typeface="Playfair Display"/>
                <a:sym typeface="Playfair Display"/>
              </a:rPr>
              <a:t>131 Minutes</a:t>
            </a:r>
            <a:endParaRPr sz="1700" b="1">
              <a:solidFill>
                <a:schemeClr val="lt1"/>
              </a:solidFill>
              <a:latin typeface="Playfair Display"/>
              <a:ea typeface="Playfair Display"/>
              <a:cs typeface="Playfair Display"/>
              <a:sym typeface="Playfair Display"/>
            </a:endParaRPr>
          </a:p>
        </p:txBody>
      </p:sp>
      <p:sp>
        <p:nvSpPr>
          <p:cNvPr id="378" name="Google Shape;378;p35"/>
          <p:cNvSpPr/>
          <p:nvPr/>
        </p:nvSpPr>
        <p:spPr>
          <a:xfrm>
            <a:off x="3839038" y="3652200"/>
            <a:ext cx="2143200" cy="13269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Playfair Display"/>
                <a:ea typeface="Playfair Display"/>
                <a:cs typeface="Playfair Display"/>
                <a:sym typeface="Playfair Display"/>
              </a:rPr>
              <a:t>485 Minutes</a:t>
            </a:r>
            <a:endParaRPr sz="1700" b="1">
              <a:solidFill>
                <a:schemeClr val="lt1"/>
              </a:solidFill>
              <a:latin typeface="Playfair Display"/>
              <a:ea typeface="Playfair Display"/>
              <a:cs typeface="Playfair Display"/>
              <a:sym typeface="Playfair Display"/>
            </a:endParaRPr>
          </a:p>
        </p:txBody>
      </p:sp>
      <p:sp>
        <p:nvSpPr>
          <p:cNvPr id="379" name="Google Shape;379;p35"/>
          <p:cNvSpPr/>
          <p:nvPr/>
        </p:nvSpPr>
        <p:spPr>
          <a:xfrm>
            <a:off x="6400500" y="3652200"/>
            <a:ext cx="2143200" cy="13269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Playfair Display"/>
                <a:ea typeface="Playfair Display"/>
                <a:cs typeface="Playfair Display"/>
                <a:sym typeface="Playfair Display"/>
              </a:rPr>
              <a:t>Reply those users who give only 1 OR 2 rate to the Jio Mart App.</a:t>
            </a:r>
            <a:endParaRPr sz="1700" b="1">
              <a:solidFill>
                <a:schemeClr val="lt1"/>
              </a:solidFill>
              <a:latin typeface="Playfair Display"/>
              <a:ea typeface="Playfair Display"/>
              <a:cs typeface="Playfair Display"/>
              <a:sym typeface="Playfair Display"/>
            </a:endParaRPr>
          </a:p>
        </p:txBody>
      </p:sp>
      <p:sp>
        <p:nvSpPr>
          <p:cNvPr id="380" name="Google Shape;380;p35"/>
          <p:cNvSpPr/>
          <p:nvPr/>
        </p:nvSpPr>
        <p:spPr>
          <a:xfrm rot="-5400000">
            <a:off x="-27550" y="3915475"/>
            <a:ext cx="1352400" cy="8256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lt1"/>
                </a:solidFill>
                <a:latin typeface="Playfair Display"/>
                <a:ea typeface="Playfair Display"/>
                <a:cs typeface="Playfair Display"/>
                <a:sym typeface="Playfair Display"/>
              </a:rPr>
              <a:t>Average Reply time</a:t>
            </a:r>
            <a:endParaRPr sz="1700" b="1">
              <a:solidFill>
                <a:schemeClr val="lt1"/>
              </a:solidFill>
              <a:latin typeface="Playfair Display"/>
              <a:ea typeface="Playfair Display"/>
              <a:cs typeface="Playfair Display"/>
              <a:sym typeface="Playfair Display"/>
            </a:endParaRPr>
          </a:p>
        </p:txBody>
      </p:sp>
      <p:sp>
        <p:nvSpPr>
          <p:cNvPr id="381" name="Google Shape;381;p35"/>
          <p:cNvSpPr/>
          <p:nvPr/>
        </p:nvSpPr>
        <p:spPr>
          <a:xfrm>
            <a:off x="1400075" y="2277100"/>
            <a:ext cx="1746600" cy="897300"/>
          </a:xfrm>
          <a:prstGeom prst="flowChartAlternateProcess">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Playfair Display ExtraBold"/>
                <a:ea typeface="Playfair Display ExtraBold"/>
                <a:cs typeface="Playfair Display ExtraBold"/>
                <a:sym typeface="Playfair Display ExtraBold"/>
              </a:rPr>
              <a:t>82.8%</a:t>
            </a:r>
            <a:endParaRPr sz="2000">
              <a:solidFill>
                <a:schemeClr val="lt1"/>
              </a:solidFill>
              <a:latin typeface="Playfair Display ExtraBold"/>
              <a:ea typeface="Playfair Display ExtraBold"/>
              <a:cs typeface="Playfair Display ExtraBold"/>
              <a:sym typeface="Playfair Display ExtraBold"/>
            </a:endParaRPr>
          </a:p>
        </p:txBody>
      </p:sp>
      <p:sp>
        <p:nvSpPr>
          <p:cNvPr id="382" name="Google Shape;382;p35"/>
          <p:cNvSpPr/>
          <p:nvPr/>
        </p:nvSpPr>
        <p:spPr>
          <a:xfrm>
            <a:off x="6657275" y="2321300"/>
            <a:ext cx="1746600" cy="846600"/>
          </a:xfrm>
          <a:prstGeom prst="flowChartAlternateProcess">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Playfair Display ExtraBold"/>
                <a:ea typeface="Playfair Display ExtraBold"/>
                <a:cs typeface="Playfair Display ExtraBold"/>
                <a:sym typeface="Playfair Display ExtraBold"/>
              </a:rPr>
              <a:t>57.1%</a:t>
            </a:r>
            <a:endParaRPr sz="2000">
              <a:solidFill>
                <a:schemeClr val="lt1"/>
              </a:solidFill>
              <a:latin typeface="Playfair Display ExtraBold"/>
              <a:ea typeface="Playfair Display ExtraBold"/>
              <a:cs typeface="Playfair Display ExtraBold"/>
              <a:sym typeface="Playfair Display ExtraBold"/>
            </a:endParaRPr>
          </a:p>
        </p:txBody>
      </p:sp>
      <p:sp>
        <p:nvSpPr>
          <p:cNvPr id="383" name="Google Shape;383;p35"/>
          <p:cNvSpPr/>
          <p:nvPr/>
        </p:nvSpPr>
        <p:spPr>
          <a:xfrm>
            <a:off x="4028675" y="2321296"/>
            <a:ext cx="1746600" cy="846600"/>
          </a:xfrm>
          <a:prstGeom prst="flowChartAlternateProcess">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Playfair Display ExtraBold"/>
                <a:ea typeface="Playfair Display ExtraBold"/>
                <a:cs typeface="Playfair Display ExtraBold"/>
                <a:sym typeface="Playfair Display ExtraBold"/>
              </a:rPr>
              <a:t>81.4%</a:t>
            </a:r>
            <a:endParaRPr sz="2000">
              <a:solidFill>
                <a:schemeClr val="lt1"/>
              </a:solidFill>
              <a:latin typeface="Playfair Display ExtraBold"/>
              <a:ea typeface="Playfair Display ExtraBold"/>
              <a:cs typeface="Playfair Display ExtraBold"/>
              <a:sym typeface="Playfair Display ExtraBold"/>
            </a:endParaRPr>
          </a:p>
        </p:txBody>
      </p:sp>
      <p:sp>
        <p:nvSpPr>
          <p:cNvPr id="384" name="Google Shape;384;p35"/>
          <p:cNvSpPr/>
          <p:nvPr/>
        </p:nvSpPr>
        <p:spPr>
          <a:xfrm rot="-5400000">
            <a:off x="-154300" y="2462100"/>
            <a:ext cx="1605900" cy="674100"/>
          </a:xfrm>
          <a:prstGeom prst="flowChartAlternateProcess">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chemeClr val="lt1"/>
                </a:solidFill>
                <a:latin typeface="Playfair Display ExtraBold"/>
                <a:ea typeface="Playfair Display ExtraBold"/>
                <a:cs typeface="Playfair Display ExtraBold"/>
                <a:sym typeface="Playfair Display ExtraBold"/>
              </a:rPr>
              <a:t>SentiWordnet Method</a:t>
            </a:r>
            <a:endParaRPr sz="1500">
              <a:solidFill>
                <a:schemeClr val="lt1"/>
              </a:solidFill>
              <a:latin typeface="Playfair Display ExtraBold"/>
              <a:ea typeface="Playfair Display ExtraBold"/>
              <a:cs typeface="Playfair Display ExtraBold"/>
              <a:sym typeface="Playfair Display ExtraBold"/>
            </a:endParaRPr>
          </a:p>
        </p:txBody>
      </p:sp>
      <p:sp>
        <p:nvSpPr>
          <p:cNvPr id="385" name="Google Shape;385;p35"/>
          <p:cNvSpPr/>
          <p:nvPr/>
        </p:nvSpPr>
        <p:spPr>
          <a:xfrm rot="5400000">
            <a:off x="1949975" y="3216175"/>
            <a:ext cx="646800" cy="381600"/>
          </a:xfrm>
          <a:prstGeom prst="mathEqual">
            <a:avLst>
              <a:gd name="adj1" fmla="val 23520"/>
              <a:gd name="adj2" fmla="val 1176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rot="5400000">
            <a:off x="7183013" y="3215000"/>
            <a:ext cx="695100" cy="381600"/>
          </a:xfrm>
          <a:prstGeom prst="mathEqual">
            <a:avLst>
              <a:gd name="adj1" fmla="val 23520"/>
              <a:gd name="adj2" fmla="val 1176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rot="5400000">
            <a:off x="4606325" y="3228950"/>
            <a:ext cx="619200" cy="353700"/>
          </a:xfrm>
          <a:prstGeom prst="mathEqual">
            <a:avLst>
              <a:gd name="adj1" fmla="val 23520"/>
              <a:gd name="adj2" fmla="val 13981"/>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0" y="167700"/>
            <a:ext cx="5347800" cy="5556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Clr>
                <a:schemeClr val="dk2"/>
              </a:buClr>
              <a:buSzPts val="1100"/>
              <a:buFont typeface="Arial"/>
              <a:buNone/>
            </a:pPr>
            <a:endParaRPr sz="3100">
              <a:solidFill>
                <a:schemeClr val="lt1"/>
              </a:solidFill>
            </a:endParaRPr>
          </a:p>
        </p:txBody>
      </p:sp>
      <p:sp>
        <p:nvSpPr>
          <p:cNvPr id="389" name="Google Shape;389;p35"/>
          <p:cNvSpPr txBox="1"/>
          <p:nvPr/>
        </p:nvSpPr>
        <p:spPr>
          <a:xfrm>
            <a:off x="311600" y="167700"/>
            <a:ext cx="4522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solidFill>
                  <a:schemeClr val="lt1"/>
                </a:solidFill>
                <a:latin typeface="Playfair Display"/>
                <a:ea typeface="Playfair Display"/>
                <a:cs typeface="Playfair Display"/>
                <a:sym typeface="Playfair Display"/>
              </a:rPr>
              <a:t>Grocery Application Comparison</a:t>
            </a:r>
            <a:endParaRPr sz="2200" b="1">
              <a:solidFill>
                <a:schemeClr val="lt1"/>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36"/>
          <p:cNvSpPr/>
          <p:nvPr/>
        </p:nvSpPr>
        <p:spPr>
          <a:xfrm>
            <a:off x="198775" y="173925"/>
            <a:ext cx="8727600" cy="4870200"/>
          </a:xfrm>
          <a:prstGeom prst="rect">
            <a:avLst/>
          </a:prstGeom>
          <a:solidFill>
            <a:srgbClr val="FFFFFF">
              <a:alpha val="93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198775" y="0"/>
            <a:ext cx="6746100" cy="4659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GB" sz="3000" u="sng">
                <a:solidFill>
                  <a:schemeClr val="dk2"/>
                </a:solidFill>
                <a:highlight>
                  <a:schemeClr val="lt1"/>
                </a:highlight>
                <a:latin typeface="Oswald"/>
                <a:ea typeface="Oswald"/>
                <a:cs typeface="Oswald"/>
                <a:sym typeface="Oswald"/>
              </a:rPr>
              <a:t>SNAP-SHOT OF NEGATIVE REVIEWS</a:t>
            </a:r>
            <a:endParaRPr>
              <a:solidFill>
                <a:schemeClr val="dk2"/>
              </a:solidFill>
            </a:endParaRPr>
          </a:p>
        </p:txBody>
      </p:sp>
      <p:sp>
        <p:nvSpPr>
          <p:cNvPr id="396" name="Google Shape;396;p36"/>
          <p:cNvSpPr txBox="1">
            <a:spLocks noGrp="1"/>
          </p:cNvSpPr>
          <p:nvPr>
            <p:ph type="body" idx="1"/>
          </p:nvPr>
        </p:nvSpPr>
        <p:spPr>
          <a:xfrm>
            <a:off x="301000" y="547275"/>
            <a:ext cx="2857500" cy="4503600"/>
          </a:xfrm>
          <a:prstGeom prst="rect">
            <a:avLst/>
          </a:prstGeom>
          <a:gradFill>
            <a:gsLst>
              <a:gs pos="0">
                <a:srgbClr val="F5D0D0"/>
              </a:gs>
              <a:gs pos="100000">
                <a:srgbClr val="D96868"/>
              </a:gs>
            </a:gsLst>
            <a:lin ang="5400012" scaled="0"/>
          </a:gradFill>
        </p:spPr>
        <p:txBody>
          <a:bodyPr spcFirstLastPara="1" wrap="square" lIns="91425" tIns="91425" rIns="91425" bIns="91425" anchor="t" anchorCtr="0">
            <a:normAutofit fontScale="25000" lnSpcReduction="20000"/>
          </a:bodyPr>
          <a:lstStyle/>
          <a:p>
            <a:pPr marL="0" lvl="0" indent="0" algn="just" rtl="0">
              <a:lnSpc>
                <a:spcPct val="100000"/>
              </a:lnSpc>
              <a:spcBef>
                <a:spcPts val="0"/>
              </a:spcBef>
              <a:spcAft>
                <a:spcPts val="0"/>
              </a:spcAft>
              <a:buNone/>
            </a:pPr>
            <a:r>
              <a:rPr lang="en-GB" sz="4150"/>
              <a:t>Worst app , Very poor service and unprofessional. I ordered grocery, first of all they postponed delivery date and later on cancelled my order without my consent. I will never use jio mart in future.</a:t>
            </a:r>
            <a:endParaRPr sz="4150"/>
          </a:p>
          <a:p>
            <a:pPr marL="0" lvl="0" indent="0" algn="just" rtl="0">
              <a:lnSpc>
                <a:spcPct val="100000"/>
              </a:lnSpc>
              <a:spcBef>
                <a:spcPts val="0"/>
              </a:spcBef>
              <a:spcAft>
                <a:spcPts val="0"/>
              </a:spcAft>
              <a:buNone/>
            </a:pPr>
            <a:endParaRPr sz="4150"/>
          </a:p>
          <a:p>
            <a:pPr marL="0" lvl="0" indent="0" algn="just" rtl="0">
              <a:lnSpc>
                <a:spcPct val="100000"/>
              </a:lnSpc>
              <a:spcBef>
                <a:spcPts val="0"/>
              </a:spcBef>
              <a:spcAft>
                <a:spcPts val="0"/>
              </a:spcAft>
              <a:buNone/>
            </a:pPr>
            <a:r>
              <a:rPr lang="en-GB" sz="4150"/>
              <a:t>Very bad experience 20 days no any product delivery no record jio coustomer side where dilever items only say round and round talk please uninstall application my money deducted 3 week ago no send my order really poor service 01 0ct 2022 untill not delivered 19 10 2022 not delivered frud company I'll go consumer court now.</a:t>
            </a:r>
            <a:endParaRPr sz="4150"/>
          </a:p>
          <a:p>
            <a:pPr marL="0" lvl="0" indent="0" algn="just" rtl="0">
              <a:lnSpc>
                <a:spcPct val="100000"/>
              </a:lnSpc>
              <a:spcBef>
                <a:spcPts val="0"/>
              </a:spcBef>
              <a:spcAft>
                <a:spcPts val="0"/>
              </a:spcAft>
              <a:buNone/>
            </a:pPr>
            <a:endParaRPr sz="4150"/>
          </a:p>
          <a:p>
            <a:pPr marL="0" lvl="0" indent="0" algn="just" rtl="0">
              <a:lnSpc>
                <a:spcPct val="100000"/>
              </a:lnSpc>
              <a:spcBef>
                <a:spcPts val="0"/>
              </a:spcBef>
              <a:spcAft>
                <a:spcPts val="0"/>
              </a:spcAft>
              <a:buNone/>
            </a:pPr>
            <a:r>
              <a:rPr lang="en-GB" sz="4150"/>
              <a:t>Don't buy any item all fake</a:t>
            </a:r>
            <a:endParaRPr sz="4150"/>
          </a:p>
          <a:p>
            <a:pPr marL="0" lvl="0" indent="0" algn="just" rtl="0">
              <a:lnSpc>
                <a:spcPct val="100000"/>
              </a:lnSpc>
              <a:spcBef>
                <a:spcPts val="0"/>
              </a:spcBef>
              <a:spcAft>
                <a:spcPts val="0"/>
              </a:spcAft>
              <a:buNone/>
            </a:pPr>
            <a:endParaRPr sz="4150"/>
          </a:p>
          <a:p>
            <a:pPr marL="0" lvl="0" indent="0" algn="just" rtl="0">
              <a:lnSpc>
                <a:spcPct val="100000"/>
              </a:lnSpc>
              <a:spcBef>
                <a:spcPts val="0"/>
              </a:spcBef>
              <a:spcAft>
                <a:spcPts val="0"/>
              </a:spcAft>
              <a:buNone/>
            </a:pPr>
            <a:r>
              <a:rPr lang="en-GB" sz="4150"/>
              <a:t>Third class fraud jio mart First they send missing item then return tab disabled in app and then customer care officer talk rudely and not listen my issue #fraudjiomart</a:t>
            </a:r>
            <a:endParaRPr sz="4150"/>
          </a:p>
          <a:p>
            <a:pPr marL="0" lvl="0" indent="0" algn="just" rtl="0">
              <a:lnSpc>
                <a:spcPct val="100000"/>
              </a:lnSpc>
              <a:spcBef>
                <a:spcPts val="0"/>
              </a:spcBef>
              <a:spcAft>
                <a:spcPts val="0"/>
              </a:spcAft>
              <a:buNone/>
            </a:pPr>
            <a:endParaRPr sz="4150"/>
          </a:p>
          <a:p>
            <a:pPr marL="0" lvl="0" indent="0" algn="just" rtl="0">
              <a:lnSpc>
                <a:spcPct val="100000"/>
              </a:lnSpc>
              <a:spcBef>
                <a:spcPts val="0"/>
              </a:spcBef>
              <a:spcAft>
                <a:spcPts val="0"/>
              </a:spcAft>
              <a:buNone/>
            </a:pPr>
            <a:r>
              <a:rPr lang="en-GB" sz="4150"/>
              <a:t>Slowest app award goes to jio marT</a:t>
            </a:r>
            <a:endParaRPr sz="4150"/>
          </a:p>
          <a:p>
            <a:pPr marL="0" lvl="0" indent="0" algn="just" rtl="0">
              <a:lnSpc>
                <a:spcPct val="100000"/>
              </a:lnSpc>
              <a:spcBef>
                <a:spcPts val="0"/>
              </a:spcBef>
              <a:spcAft>
                <a:spcPts val="0"/>
              </a:spcAft>
              <a:buNone/>
            </a:pPr>
            <a:r>
              <a:rPr lang="en-GB" sz="4150"/>
              <a:t> who takes 10 days to deliver ,are you from this digital world or located at some remote village...10 days really ?</a:t>
            </a:r>
            <a:endParaRPr sz="4150"/>
          </a:p>
          <a:p>
            <a:pPr marL="0" lvl="0" indent="0" algn="just" rtl="0">
              <a:lnSpc>
                <a:spcPct val="100000"/>
              </a:lnSpc>
              <a:spcBef>
                <a:spcPts val="0"/>
              </a:spcBef>
              <a:spcAft>
                <a:spcPts val="0"/>
              </a:spcAft>
              <a:buNone/>
            </a:pPr>
            <a:endParaRPr sz="4150"/>
          </a:p>
          <a:p>
            <a:pPr marL="0" lvl="0" indent="0" algn="just" rtl="0">
              <a:lnSpc>
                <a:spcPct val="100000"/>
              </a:lnSpc>
              <a:spcBef>
                <a:spcPts val="0"/>
              </a:spcBef>
              <a:spcAft>
                <a:spcPts val="0"/>
              </a:spcAft>
              <a:buNone/>
            </a:pPr>
            <a:r>
              <a:rPr lang="en-GB" sz="4150"/>
              <a:t>Worst app, every time i order something it's goes cancelled</a:t>
            </a:r>
            <a:endParaRPr sz="4150"/>
          </a:p>
          <a:p>
            <a:pPr marL="0" lvl="0" indent="0" algn="just" rtl="0">
              <a:lnSpc>
                <a:spcPct val="100000"/>
              </a:lnSpc>
              <a:spcBef>
                <a:spcPts val="0"/>
              </a:spcBef>
              <a:spcAft>
                <a:spcPts val="0"/>
              </a:spcAft>
              <a:buNone/>
            </a:pPr>
            <a:endParaRPr sz="4150"/>
          </a:p>
          <a:p>
            <a:pPr marL="0" lvl="0" indent="0" algn="just" rtl="0">
              <a:lnSpc>
                <a:spcPct val="100000"/>
              </a:lnSpc>
              <a:spcBef>
                <a:spcPts val="0"/>
              </a:spcBef>
              <a:spcAft>
                <a:spcPts val="0"/>
              </a:spcAft>
              <a:buNone/>
            </a:pPr>
            <a:r>
              <a:rPr lang="en-GB" sz="4150"/>
              <a:t>They don't give you delivery on time and you west your time nd money also so pls don't download this app don't west your time and money here they just make you foo.</a:t>
            </a:r>
            <a:endParaRPr sz="4150"/>
          </a:p>
          <a:p>
            <a:pPr marL="0" lvl="0" indent="0" algn="just" rtl="0">
              <a:lnSpc>
                <a:spcPct val="100000"/>
              </a:lnSpc>
              <a:spcBef>
                <a:spcPts val="0"/>
              </a:spcBef>
              <a:spcAft>
                <a:spcPts val="0"/>
              </a:spcAft>
              <a:buNone/>
            </a:pPr>
            <a:endParaRPr sz="4150"/>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endParaRPr/>
          </a:p>
        </p:txBody>
      </p:sp>
      <p:sp>
        <p:nvSpPr>
          <p:cNvPr id="397" name="Google Shape;397;p36"/>
          <p:cNvSpPr txBox="1"/>
          <p:nvPr/>
        </p:nvSpPr>
        <p:spPr>
          <a:xfrm>
            <a:off x="3277650" y="547275"/>
            <a:ext cx="2857500" cy="44793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Playfair Display"/>
                <a:ea typeface="Playfair Display"/>
                <a:cs typeface="Playfair Display"/>
                <a:sym typeface="Playfair Display"/>
              </a:rPr>
              <a:t>Comparatively very costly i feel</a:t>
            </a: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Wrong item delivered.</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Getting OCD or Near to expiry products , Some time Quality is also not good, The Delivery people not able understand simple Directions, They were not able to listen it's also a problem not all, some People.</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After taking delivery charges they ask to change location as per their convenience</a:t>
            </a: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All appels are rotten .It's totally westage of money.</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Very poor again one damaged product delivered inside packing no resolution.</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I have issues with the order and there is absolutely no one to listen to in the chat section instead want us to write email for every order with the issue. Each order has some issue these days</a:t>
            </a: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a:t>
            </a: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Horrible delivery service</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Wrong item deliverd</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What 3rd class Grocery delivery App Ye 3 din tk grocery Deliver nai kr paye na delivery walo se koi contact nai ho pa ra customer service wale bhi clear nai kr paye ki kab delivery hogi .😡😡😡😡😡😡😡😡😡</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p:txBody>
      </p:sp>
      <p:sp>
        <p:nvSpPr>
          <p:cNvPr id="398" name="Google Shape;398;p36"/>
          <p:cNvSpPr txBox="1"/>
          <p:nvPr/>
        </p:nvSpPr>
        <p:spPr>
          <a:xfrm>
            <a:off x="6254300" y="559425"/>
            <a:ext cx="2604000" cy="4479300"/>
          </a:xfrm>
          <a:prstGeom prst="rect">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Playfair Display"/>
                <a:ea typeface="Playfair Display"/>
                <a:cs typeface="Playfair Display"/>
                <a:sym typeface="Playfair Display"/>
              </a:rPr>
              <a:t>No Delivery! Area is out of bounds, but only for some customers like me as I can see bigbasket truck right outside delivering order next door. Support team is so inadequate and inefficient that the only two answers they are scripted to mention is one, kindly place your order again as its mapping issue. If somebody is not stupid enough to place order again and again. Then second script, we are very sorry, but your address is out of delivery bounds.</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Very very pathetic shopping app. No time value no problem solution. Delayed without any reason &amp; none of response. Pathetic.. bakwas ...nonsense app.</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All groceries and vegetables rates /prices are too high</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App is horribly slow.</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App get stuck always nothing works fine tat mad dilivery person have stolen my neighbours order everything recorded and now the app sucks day by day BB IS BECOMING WORST</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r>
              <a:rPr lang="en-GB" sz="900">
                <a:latin typeface="Playfair Display"/>
                <a:ea typeface="Playfair Display"/>
                <a:cs typeface="Playfair Display"/>
                <a:sym typeface="Playfair Display"/>
              </a:rPr>
              <a:t>For my friends it is free delevery and more me is rs.50 .. Loot macha rakhi hai !!!</a:t>
            </a: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a:p>
            <a:pPr marL="0" lvl="0" indent="0" algn="l" rtl="0">
              <a:spcBef>
                <a:spcPts val="0"/>
              </a:spcBef>
              <a:spcAft>
                <a:spcPts val="0"/>
              </a:spcAft>
              <a:buNone/>
            </a:pPr>
            <a:endParaRPr sz="900">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2"/>
        <p:cNvGrpSpPr/>
        <p:nvPr/>
      </p:nvGrpSpPr>
      <p:grpSpPr>
        <a:xfrm>
          <a:off x="0" y="0"/>
          <a:ext cx="0" cy="0"/>
          <a:chOff x="0" y="0"/>
          <a:chExt cx="0" cy="0"/>
        </a:xfrm>
      </p:grpSpPr>
      <p:sp>
        <p:nvSpPr>
          <p:cNvPr id="403" name="Google Shape;403;p37"/>
          <p:cNvSpPr txBox="1">
            <a:spLocks noGrp="1"/>
          </p:cNvSpPr>
          <p:nvPr>
            <p:ph type="body" idx="1"/>
          </p:nvPr>
        </p:nvSpPr>
        <p:spPr>
          <a:xfrm>
            <a:off x="250625" y="385350"/>
            <a:ext cx="8598000" cy="2186400"/>
          </a:xfrm>
          <a:prstGeom prst="rect">
            <a:avLst/>
          </a:prstGeom>
          <a:solidFill>
            <a:srgbClr val="0C343D"/>
          </a:solidFill>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2000" b="1" u="sng">
                <a:solidFill>
                  <a:schemeClr val="lt1"/>
                </a:solidFill>
                <a:latin typeface="Times New Roman"/>
                <a:ea typeface="Times New Roman"/>
                <a:cs typeface="Times New Roman"/>
                <a:sym typeface="Times New Roman"/>
              </a:rPr>
              <a:t>Future  online grocery app makers should go through the followings points:</a:t>
            </a:r>
            <a:endParaRPr sz="2000" b="1" u="sng">
              <a:solidFill>
                <a:schemeClr val="lt1"/>
              </a:solidFill>
              <a:latin typeface="Times New Roman"/>
              <a:ea typeface="Times New Roman"/>
              <a:cs typeface="Times New Roman"/>
              <a:sym typeface="Times New Roman"/>
            </a:endParaRPr>
          </a:p>
          <a:p>
            <a:pPr marL="457200" lvl="0" indent="-342900" algn="l" rtl="0">
              <a:spcBef>
                <a:spcPts val="1200"/>
              </a:spcBef>
              <a:spcAft>
                <a:spcPts val="0"/>
              </a:spcAft>
              <a:buClr>
                <a:schemeClr val="lt1"/>
              </a:buClr>
              <a:buSzPts val="1800"/>
              <a:buFont typeface="Times New Roman"/>
              <a:buChar char="❏"/>
            </a:pPr>
            <a:r>
              <a:rPr lang="en-GB">
                <a:solidFill>
                  <a:schemeClr val="lt1"/>
                </a:solidFill>
                <a:latin typeface="Times New Roman"/>
                <a:ea typeface="Times New Roman"/>
                <a:cs typeface="Times New Roman"/>
                <a:sym typeface="Times New Roman"/>
              </a:rPr>
              <a:t>The Delivery Area of Grocery App should be Wide (Both City and Rural).</a:t>
            </a:r>
            <a:endParaRPr>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Char char="❏"/>
            </a:pPr>
            <a:r>
              <a:rPr lang="en-GB">
                <a:solidFill>
                  <a:schemeClr val="lt1"/>
                </a:solidFill>
                <a:latin typeface="Times New Roman"/>
                <a:ea typeface="Times New Roman"/>
                <a:cs typeface="Times New Roman"/>
                <a:sym typeface="Times New Roman"/>
              </a:rPr>
              <a:t>Delivery time should be minimised.</a:t>
            </a:r>
            <a:endParaRPr>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Char char="❏"/>
            </a:pPr>
            <a:r>
              <a:rPr lang="en-GB">
                <a:solidFill>
                  <a:schemeClr val="lt1"/>
                </a:solidFill>
                <a:latin typeface="Times New Roman"/>
                <a:ea typeface="Times New Roman"/>
                <a:cs typeface="Times New Roman"/>
                <a:sym typeface="Times New Roman"/>
              </a:rPr>
              <a:t>Cost of the products should be same or less  than the market value.</a:t>
            </a:r>
            <a:endParaRPr>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Char char="❏"/>
            </a:pPr>
            <a:r>
              <a:rPr lang="en-GB">
                <a:solidFill>
                  <a:schemeClr val="lt1"/>
                </a:solidFill>
                <a:latin typeface="Times New Roman"/>
                <a:ea typeface="Times New Roman"/>
                <a:cs typeface="Times New Roman"/>
                <a:sym typeface="Times New Roman"/>
              </a:rPr>
              <a:t>App should be easy to use.</a:t>
            </a:r>
            <a:endParaRPr>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Char char="❏"/>
            </a:pPr>
            <a:r>
              <a:rPr lang="en-GB">
                <a:solidFill>
                  <a:schemeClr val="lt1"/>
                </a:solidFill>
                <a:latin typeface="Times New Roman"/>
                <a:ea typeface="Times New Roman"/>
                <a:cs typeface="Times New Roman"/>
                <a:sym typeface="Times New Roman"/>
              </a:rPr>
              <a:t>Customer Service (Care) should be well.</a:t>
            </a:r>
            <a:endParaRPr>
              <a:solidFill>
                <a:schemeClr val="lt1"/>
              </a:solidFill>
              <a:latin typeface="Times New Roman"/>
              <a:ea typeface="Times New Roman"/>
              <a:cs typeface="Times New Roman"/>
              <a:sym typeface="Times New Roman"/>
            </a:endParaRPr>
          </a:p>
        </p:txBody>
      </p:sp>
      <p:sp>
        <p:nvSpPr>
          <p:cNvPr id="404" name="Google Shape;404;p37"/>
          <p:cNvSpPr txBox="1"/>
          <p:nvPr/>
        </p:nvSpPr>
        <p:spPr>
          <a:xfrm>
            <a:off x="250750" y="2818175"/>
            <a:ext cx="8598000" cy="2124000"/>
          </a:xfrm>
          <a:prstGeom prst="rect">
            <a:avLst/>
          </a:prstGeom>
          <a:solidFill>
            <a:srgbClr val="4C113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u="sng">
                <a:solidFill>
                  <a:schemeClr val="lt1"/>
                </a:solidFill>
                <a:latin typeface="Playfair Display"/>
                <a:ea typeface="Playfair Display"/>
                <a:cs typeface="Playfair Display"/>
                <a:sym typeface="Playfair Display"/>
              </a:rPr>
              <a:t>Limitation:</a:t>
            </a:r>
            <a:endParaRPr sz="1800" b="1" u="sng">
              <a:solidFill>
                <a:schemeClr val="lt1"/>
              </a:solidFill>
              <a:latin typeface="Playfair Display"/>
              <a:ea typeface="Playfair Display"/>
              <a:cs typeface="Playfair Display"/>
              <a:sym typeface="Playfair Display"/>
            </a:endParaRPr>
          </a:p>
          <a:p>
            <a:pPr marL="457200" lvl="0" indent="-342900" algn="l" rtl="0">
              <a:spcBef>
                <a:spcPts val="0"/>
              </a:spcBef>
              <a:spcAft>
                <a:spcPts val="0"/>
              </a:spcAft>
              <a:buClr>
                <a:schemeClr val="lt1"/>
              </a:buClr>
              <a:buSzPts val="1800"/>
              <a:buFont typeface="Playfair Display"/>
              <a:buChar char="❏"/>
            </a:pPr>
            <a:r>
              <a:rPr lang="en-GB" sz="1800">
                <a:solidFill>
                  <a:schemeClr val="lt1"/>
                </a:solidFill>
                <a:latin typeface="Playfair Display"/>
                <a:ea typeface="Playfair Display"/>
                <a:cs typeface="Playfair Display"/>
                <a:sym typeface="Playfair Display"/>
              </a:rPr>
              <a:t>We have a lot of language mix in the Dataset.Expect the English Language we can not determine the other texts.</a:t>
            </a:r>
            <a:endParaRPr sz="1800">
              <a:solidFill>
                <a:schemeClr val="lt1"/>
              </a:solidFill>
              <a:latin typeface="Playfair Display"/>
              <a:ea typeface="Playfair Display"/>
              <a:cs typeface="Playfair Display"/>
              <a:sym typeface="Playfair Display"/>
            </a:endParaRPr>
          </a:p>
          <a:p>
            <a:pPr marL="457200" lvl="0" indent="-342900" algn="l" rtl="0">
              <a:spcBef>
                <a:spcPts val="0"/>
              </a:spcBef>
              <a:spcAft>
                <a:spcPts val="0"/>
              </a:spcAft>
              <a:buClr>
                <a:schemeClr val="lt1"/>
              </a:buClr>
              <a:buSzPts val="1800"/>
              <a:buFont typeface="Playfair Display"/>
              <a:buChar char="❏"/>
            </a:pPr>
            <a:r>
              <a:rPr lang="en-GB" sz="1800">
                <a:solidFill>
                  <a:schemeClr val="lt1"/>
                </a:solidFill>
                <a:latin typeface="Playfair Display"/>
                <a:ea typeface="Playfair Display"/>
                <a:cs typeface="Playfair Display"/>
                <a:sym typeface="Playfair Display"/>
              </a:rPr>
              <a:t>While writing the reviews users use the chat language ( like: vry, gooooood, asap etc.)</a:t>
            </a:r>
            <a:endParaRPr sz="1800">
              <a:solidFill>
                <a:schemeClr val="lt1"/>
              </a:solidFill>
              <a:latin typeface="Playfair Display"/>
              <a:ea typeface="Playfair Display"/>
              <a:cs typeface="Playfair Display"/>
              <a:sym typeface="Playfair Display"/>
            </a:endParaRPr>
          </a:p>
          <a:p>
            <a:pPr marL="457200" lvl="0" indent="-342900" algn="l" rtl="0">
              <a:spcBef>
                <a:spcPts val="0"/>
              </a:spcBef>
              <a:spcAft>
                <a:spcPts val="0"/>
              </a:spcAft>
              <a:buClr>
                <a:schemeClr val="lt1"/>
              </a:buClr>
              <a:buSzPts val="1800"/>
              <a:buFont typeface="Playfair Display"/>
              <a:buChar char="❏"/>
            </a:pPr>
            <a:r>
              <a:rPr lang="en-GB" sz="1800">
                <a:solidFill>
                  <a:schemeClr val="lt1"/>
                </a:solidFill>
                <a:latin typeface="Playfair Display"/>
                <a:ea typeface="Playfair Display"/>
                <a:cs typeface="Playfair Display"/>
                <a:sym typeface="Playfair Display"/>
              </a:rPr>
              <a:t>Wrong Spelling also impact in our decision making.</a:t>
            </a:r>
            <a:endParaRPr sz="1800">
              <a:solidFill>
                <a:schemeClr val="lt1"/>
              </a:solidFill>
              <a:latin typeface="Playfair Display"/>
              <a:ea typeface="Playfair Display"/>
              <a:cs typeface="Playfair Display"/>
              <a:sym typeface="Playfair Display"/>
            </a:endParaRPr>
          </a:p>
          <a:p>
            <a:pPr marL="457200" lvl="0" indent="-342900" algn="l" rtl="0">
              <a:spcBef>
                <a:spcPts val="0"/>
              </a:spcBef>
              <a:spcAft>
                <a:spcPts val="0"/>
              </a:spcAft>
              <a:buClr>
                <a:schemeClr val="lt1"/>
              </a:buClr>
              <a:buSzPts val="1800"/>
              <a:buFont typeface="Playfair Display"/>
              <a:buChar char="❏"/>
            </a:pPr>
            <a:r>
              <a:rPr lang="en-GB" sz="1800">
                <a:solidFill>
                  <a:schemeClr val="lt1"/>
                </a:solidFill>
                <a:latin typeface="Playfair Display"/>
                <a:ea typeface="Playfair Display"/>
                <a:cs typeface="Playfair Display"/>
                <a:sym typeface="Playfair Display"/>
              </a:rPr>
              <a:t>We cannot determine the emojis, sarcasm type statements.</a:t>
            </a:r>
            <a:endParaRPr sz="1800">
              <a:solidFill>
                <a:schemeClr val="lt1"/>
              </a:solidFill>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8"/>
        <p:cNvGrpSpPr/>
        <p:nvPr/>
      </p:nvGrpSpPr>
      <p:grpSpPr>
        <a:xfrm>
          <a:off x="0" y="0"/>
          <a:ext cx="0" cy="0"/>
          <a:chOff x="0" y="0"/>
          <a:chExt cx="0" cy="0"/>
        </a:xfrm>
      </p:grpSpPr>
      <p:sp>
        <p:nvSpPr>
          <p:cNvPr id="409" name="Google Shape;409;p38"/>
          <p:cNvSpPr/>
          <p:nvPr/>
        </p:nvSpPr>
        <p:spPr>
          <a:xfrm>
            <a:off x="2804225" y="464950"/>
            <a:ext cx="3981000" cy="1046100"/>
          </a:xfrm>
          <a:prstGeom prst="snip1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GB" sz="2100" i="1">
                <a:solidFill>
                  <a:srgbClr val="202124"/>
                </a:solidFill>
                <a:latin typeface="Playfair Display ExtraBold"/>
                <a:ea typeface="Playfair Display ExtraBold"/>
                <a:cs typeface="Playfair Display ExtraBold"/>
                <a:sym typeface="Playfair Display ExtraBold"/>
              </a:rPr>
              <a:t>BIBLIOGRAPHY</a:t>
            </a:r>
            <a:endParaRPr/>
          </a:p>
        </p:txBody>
      </p:sp>
      <p:sp>
        <p:nvSpPr>
          <p:cNvPr id="410" name="Google Shape;410;p38"/>
          <p:cNvSpPr txBox="1"/>
          <p:nvPr/>
        </p:nvSpPr>
        <p:spPr>
          <a:xfrm>
            <a:off x="1026750" y="1825000"/>
            <a:ext cx="7090500" cy="3180000"/>
          </a:xfrm>
          <a:prstGeom prst="rect">
            <a:avLst/>
          </a:prstGeom>
          <a:solidFill>
            <a:srgbClr val="073763"/>
          </a:solid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Verdana"/>
              <a:buChar char="●"/>
            </a:pPr>
            <a:r>
              <a:rPr lang="en-GB" u="sng">
                <a:solidFill>
                  <a:schemeClr val="lt1"/>
                </a:solidFill>
                <a:latin typeface="Verdana"/>
                <a:ea typeface="Verdana"/>
                <a:cs typeface="Verdana"/>
                <a:sym typeface="Verdana"/>
                <a:hlinkClick r:id="rId4">
                  <a:extLst>
                    <a:ext uri="{A12FA001-AC4F-418D-AE19-62706E023703}">
                      <ahyp:hlinkClr xmlns:ahyp="http://schemas.microsoft.com/office/drawing/2018/hyperlinkcolor" val="tx"/>
                    </a:ext>
                  </a:extLst>
                </a:hlinkClick>
              </a:rPr>
              <a:t>https://wordnet.princeton.edu/documentation</a:t>
            </a:r>
            <a:endParaRPr>
              <a:solidFill>
                <a:schemeClr val="lt1"/>
              </a:solidFill>
              <a:latin typeface="Verdana"/>
              <a:ea typeface="Verdana"/>
              <a:cs typeface="Verdana"/>
              <a:sym typeface="Verdana"/>
            </a:endParaRPr>
          </a:p>
          <a:p>
            <a:pPr marL="457200" lvl="0" indent="-317500" algn="l" rtl="0">
              <a:spcBef>
                <a:spcPts val="0"/>
              </a:spcBef>
              <a:spcAft>
                <a:spcPts val="0"/>
              </a:spcAft>
              <a:buClr>
                <a:schemeClr val="lt1"/>
              </a:buClr>
              <a:buSzPts val="1400"/>
              <a:buFont typeface="Verdana"/>
              <a:buChar char="●"/>
            </a:pPr>
            <a:r>
              <a:rPr lang="en-GB">
                <a:solidFill>
                  <a:schemeClr val="lt1"/>
                </a:solidFill>
                <a:latin typeface="Verdana"/>
                <a:ea typeface="Verdana"/>
                <a:cs typeface="Verdana"/>
                <a:sym typeface="Verdana"/>
              </a:rPr>
              <a:t>Z. Nanli, Z. Ping, L. Weiguo, and C. Meng, “Sentiment analysis: A literature review”, Proceedings of the International Symposium on Management of Technology (ISMOT), Hangzhou, IEEE, pp. 572-576, 2012.</a:t>
            </a:r>
            <a:endParaRPr>
              <a:solidFill>
                <a:schemeClr val="lt1"/>
              </a:solidFill>
              <a:latin typeface="Verdana"/>
              <a:ea typeface="Verdana"/>
              <a:cs typeface="Verdana"/>
              <a:sym typeface="Verdana"/>
            </a:endParaRPr>
          </a:p>
          <a:p>
            <a:pPr marL="457200" lvl="0" indent="-317500" algn="l" rtl="0">
              <a:lnSpc>
                <a:spcPct val="115000"/>
              </a:lnSpc>
              <a:spcBef>
                <a:spcPts val="0"/>
              </a:spcBef>
              <a:spcAft>
                <a:spcPts val="0"/>
              </a:spcAft>
              <a:buClr>
                <a:schemeClr val="lt1"/>
              </a:buClr>
              <a:buSzPts val="1400"/>
              <a:buFont typeface="Verdana"/>
              <a:buChar char="●"/>
            </a:pPr>
            <a:r>
              <a:rPr lang="en-GB">
                <a:solidFill>
                  <a:schemeClr val="lt1"/>
                </a:solidFill>
                <a:latin typeface="Verdana"/>
                <a:ea typeface="Verdana"/>
                <a:cs typeface="Verdana"/>
                <a:sym typeface="Verdana"/>
              </a:rPr>
              <a:t>Ratnaparkhi Adwait. A maximum entropy model for part-of speech tagging. In: Proceedings of the conference on empirical methods in natural language processing, April 1996</a:t>
            </a:r>
            <a:endParaRPr>
              <a:solidFill>
                <a:schemeClr val="lt1"/>
              </a:solidFill>
              <a:latin typeface="Verdana"/>
              <a:ea typeface="Verdana"/>
              <a:cs typeface="Verdana"/>
              <a:sym typeface="Verdana"/>
            </a:endParaRPr>
          </a:p>
          <a:p>
            <a:pPr marL="457200" lvl="0" indent="-317500" algn="l" rtl="0">
              <a:lnSpc>
                <a:spcPct val="115000"/>
              </a:lnSpc>
              <a:spcBef>
                <a:spcPts val="0"/>
              </a:spcBef>
              <a:spcAft>
                <a:spcPts val="0"/>
              </a:spcAft>
              <a:buClr>
                <a:schemeClr val="lt1"/>
              </a:buClr>
              <a:buSzPts val="1400"/>
              <a:buFont typeface="Verdana"/>
              <a:buChar char="●"/>
            </a:pPr>
            <a:r>
              <a:rPr lang="en-GB">
                <a:solidFill>
                  <a:schemeClr val="lt1"/>
                </a:solidFill>
                <a:latin typeface="Verdana"/>
                <a:ea typeface="Verdana"/>
                <a:cs typeface="Verdana"/>
                <a:sym typeface="Verdana"/>
              </a:rPr>
              <a:t>Asian Journal of Computer Science and Technology ISSN: 2249-0701 Vol.8 No.S2, 2019, pp. 1-6, © The Research Publication, www.trp.org.in</a:t>
            </a:r>
            <a:endParaRPr>
              <a:solidFill>
                <a:schemeClr val="lt1"/>
              </a:solidFill>
              <a:latin typeface="Verdana"/>
              <a:ea typeface="Verdana"/>
              <a:cs typeface="Verdana"/>
              <a:sym typeface="Verdana"/>
            </a:endParaRPr>
          </a:p>
          <a:p>
            <a:pPr marL="457200" lvl="0" indent="-317500" algn="l" rtl="0">
              <a:spcBef>
                <a:spcPts val="0"/>
              </a:spcBef>
              <a:spcAft>
                <a:spcPts val="0"/>
              </a:spcAft>
              <a:buClr>
                <a:schemeClr val="lt1"/>
              </a:buClr>
              <a:buSzPts val="1400"/>
              <a:buFont typeface="Verdana"/>
              <a:buChar char="●"/>
            </a:pPr>
            <a:r>
              <a:rPr lang="en-GB">
                <a:solidFill>
                  <a:schemeClr val="lt1"/>
                </a:solidFill>
                <a:latin typeface="Verdana"/>
                <a:ea typeface="Verdana"/>
                <a:cs typeface="Verdana"/>
                <a:sym typeface="Verdana"/>
              </a:rPr>
              <a:t>Sentiment Analysis and Opinion Mining April 22, 2012 Bing Li</a:t>
            </a:r>
            <a:endParaRPr>
              <a:solidFill>
                <a:schemeClr val="lt1"/>
              </a:solidFill>
              <a:latin typeface="Verdana"/>
              <a:ea typeface="Verdana"/>
              <a:cs typeface="Verdana"/>
              <a:sym typeface="Verdana"/>
            </a:endParaRPr>
          </a:p>
          <a:p>
            <a:pPr marL="457200" lvl="0" indent="-317500" algn="l" rtl="0">
              <a:spcBef>
                <a:spcPts val="0"/>
              </a:spcBef>
              <a:spcAft>
                <a:spcPts val="0"/>
              </a:spcAft>
              <a:buClr>
                <a:schemeClr val="lt1"/>
              </a:buClr>
              <a:buSzPts val="1400"/>
              <a:buFont typeface="Verdana"/>
              <a:buChar char="●"/>
            </a:pPr>
            <a:r>
              <a:rPr lang="en-GB">
                <a:solidFill>
                  <a:schemeClr val="lt1"/>
                </a:solidFill>
                <a:latin typeface="Verdana"/>
                <a:ea typeface="Verdana"/>
                <a:cs typeface="Verdana"/>
                <a:sym typeface="Verdana"/>
              </a:rPr>
              <a:t>https://textblob.readthedocs.io/en/latest/quickstart.html#quickstart</a:t>
            </a:r>
            <a:endParaRPr>
              <a:solidFill>
                <a:schemeClr val="lt1"/>
              </a:solidFill>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39"/>
          <p:cNvSpPr txBox="1">
            <a:spLocks noGrp="1"/>
          </p:cNvSpPr>
          <p:nvPr>
            <p:ph type="title"/>
          </p:nvPr>
        </p:nvSpPr>
        <p:spPr>
          <a:xfrm>
            <a:off x="2077750" y="1136225"/>
            <a:ext cx="5245200" cy="907200"/>
          </a:xfrm>
          <a:prstGeom prst="rect">
            <a:avLst/>
          </a:prstGeom>
          <a:gradFill>
            <a:gsLst>
              <a:gs pos="0">
                <a:srgbClr val="1077D2"/>
              </a:gs>
              <a:gs pos="100000">
                <a:srgbClr val="093153"/>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Clr>
                <a:schemeClr val="dk2"/>
              </a:buClr>
              <a:buSzPts val="1100"/>
              <a:buFont typeface="Arial"/>
              <a:buNone/>
            </a:pPr>
            <a:r>
              <a:rPr lang="en-GB" sz="3700" dirty="0">
                <a:solidFill>
                  <a:schemeClr val="lt1"/>
                </a:solidFill>
                <a:latin typeface="Lobster"/>
                <a:ea typeface="Lobster"/>
                <a:cs typeface="Lobster"/>
                <a:sym typeface="Lobster"/>
              </a:rPr>
              <a:t>!! THANK YOU !!</a:t>
            </a:r>
            <a:endParaRPr dirty="0">
              <a:latin typeface="Lobster"/>
              <a:ea typeface="Lobster"/>
              <a:cs typeface="Lobster"/>
              <a:sym typeface="Lobster"/>
            </a:endParaRPr>
          </a:p>
        </p:txBody>
      </p:sp>
      <p:sp>
        <p:nvSpPr>
          <p:cNvPr id="416" name="Google Shape;416;p39"/>
          <p:cNvSpPr txBox="1">
            <a:spLocks noGrp="1"/>
          </p:cNvSpPr>
          <p:nvPr>
            <p:ph type="body" idx="1"/>
          </p:nvPr>
        </p:nvSpPr>
        <p:spPr>
          <a:xfrm>
            <a:off x="959825" y="2380225"/>
            <a:ext cx="7418400" cy="22539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100000"/>
              </a:lnSpc>
              <a:spcBef>
                <a:spcPts val="0"/>
              </a:spcBef>
              <a:spcAft>
                <a:spcPts val="0"/>
              </a:spcAft>
              <a:buClr>
                <a:schemeClr val="dk2"/>
              </a:buClr>
              <a:buSzPts val="1100"/>
              <a:buFont typeface="Arial"/>
              <a:buNone/>
            </a:pPr>
            <a:r>
              <a:rPr lang="en-GB" sz="1400">
                <a:latin typeface="Playfair Display SemiBold"/>
                <a:ea typeface="Playfair Display SemiBold"/>
                <a:cs typeface="Playfair Display SemiBold"/>
                <a:sym typeface="Playfair Display SemiBold"/>
              </a:rPr>
              <a:t>We would like to say thank you to our honorable </a:t>
            </a:r>
            <a:r>
              <a:rPr lang="en-GB" sz="1400" i="1">
                <a:latin typeface="Playfair Display SemiBold"/>
                <a:ea typeface="Playfair Display SemiBold"/>
                <a:cs typeface="Playfair Display SemiBold"/>
                <a:sym typeface="Playfair Display SemiBold"/>
              </a:rPr>
              <a:t>VC, Prof. Saikat Mitra</a:t>
            </a:r>
            <a:endParaRPr sz="1400" i="1">
              <a:latin typeface="Playfair Display SemiBold"/>
              <a:ea typeface="Playfair Display SemiBold"/>
              <a:cs typeface="Playfair Display SemiBold"/>
              <a:sym typeface="Playfair Display SemiBold"/>
            </a:endParaRPr>
          </a:p>
          <a:p>
            <a:pPr marL="0" lvl="0" indent="0" algn="ctr" rtl="0">
              <a:lnSpc>
                <a:spcPct val="100000"/>
              </a:lnSpc>
              <a:spcBef>
                <a:spcPts val="0"/>
              </a:spcBef>
              <a:spcAft>
                <a:spcPts val="0"/>
              </a:spcAft>
              <a:buClr>
                <a:schemeClr val="dk2"/>
              </a:buClr>
              <a:buSzPts val="1100"/>
              <a:buFont typeface="Arial"/>
              <a:buNone/>
            </a:pPr>
            <a:r>
              <a:rPr lang="en-GB" sz="1400">
                <a:latin typeface="Playfair Display SemiBold"/>
                <a:ea typeface="Playfair Display SemiBold"/>
                <a:cs typeface="Playfair Display SemiBold"/>
                <a:sym typeface="Playfair Display SemiBold"/>
              </a:rPr>
              <a:t>and respected DIRECTOR of the Applied Science Dept, </a:t>
            </a:r>
            <a:r>
              <a:rPr lang="en-GB" sz="1400" i="1">
                <a:latin typeface="Playfair Display SemiBold"/>
                <a:ea typeface="Playfair Display SemiBold"/>
                <a:cs typeface="Playfair Display SemiBold"/>
                <a:sym typeface="Playfair Display SemiBold"/>
              </a:rPr>
              <a:t>Prof. Sukhendu Samajdar</a:t>
            </a:r>
            <a:r>
              <a:rPr lang="en-GB" sz="1400">
                <a:latin typeface="Playfair Display SemiBold"/>
                <a:ea typeface="Playfair Display SemiBold"/>
                <a:cs typeface="Playfair Display SemiBold"/>
                <a:sym typeface="Playfair Display SemiBold"/>
              </a:rPr>
              <a:t> &amp;</a:t>
            </a:r>
            <a:endParaRPr sz="1400">
              <a:latin typeface="Playfair Display SemiBold"/>
              <a:ea typeface="Playfair Display SemiBold"/>
              <a:cs typeface="Playfair Display SemiBold"/>
              <a:sym typeface="Playfair Display SemiBold"/>
            </a:endParaRPr>
          </a:p>
          <a:p>
            <a:pPr marL="0" lvl="0" indent="0" algn="ctr" rtl="0">
              <a:lnSpc>
                <a:spcPct val="100000"/>
              </a:lnSpc>
              <a:spcBef>
                <a:spcPts val="0"/>
              </a:spcBef>
              <a:spcAft>
                <a:spcPts val="0"/>
              </a:spcAft>
              <a:buClr>
                <a:schemeClr val="dk2"/>
              </a:buClr>
              <a:buSzPts val="1100"/>
              <a:buFont typeface="Arial"/>
              <a:buNone/>
            </a:pPr>
            <a:r>
              <a:rPr lang="en-GB" sz="1400">
                <a:latin typeface="Playfair Display SemiBold"/>
                <a:ea typeface="Playfair Display SemiBold"/>
                <a:cs typeface="Playfair Display SemiBold"/>
                <a:sym typeface="Playfair Display SemiBold"/>
              </a:rPr>
              <a:t>HEAD OF THE DEPT., </a:t>
            </a:r>
            <a:r>
              <a:rPr lang="en-GB" sz="1400" i="1">
                <a:latin typeface="Playfair Display SemiBold"/>
                <a:ea typeface="Playfair Display SemiBold"/>
                <a:cs typeface="Playfair Display SemiBold"/>
                <a:sym typeface="Playfair Display SemiBold"/>
              </a:rPr>
              <a:t>Prof. Anwesha Sengupta</a:t>
            </a:r>
            <a:r>
              <a:rPr lang="en-GB" sz="1400">
                <a:latin typeface="Playfair Display SemiBold"/>
                <a:ea typeface="Playfair Display SemiBold"/>
                <a:cs typeface="Playfair Display SemiBold"/>
                <a:sym typeface="Playfair Display SemiBold"/>
              </a:rPr>
              <a:t> for giving us this great opportunity.</a:t>
            </a:r>
            <a:endParaRPr sz="1400">
              <a:latin typeface="Playfair Display SemiBold"/>
              <a:ea typeface="Playfair Display SemiBold"/>
              <a:cs typeface="Playfair Display SemiBold"/>
              <a:sym typeface="Playfair Display SemiBold"/>
            </a:endParaRPr>
          </a:p>
          <a:p>
            <a:pPr marL="0" lvl="0" indent="0" algn="ctr" rtl="0">
              <a:lnSpc>
                <a:spcPct val="100000"/>
              </a:lnSpc>
              <a:spcBef>
                <a:spcPts val="0"/>
              </a:spcBef>
              <a:spcAft>
                <a:spcPts val="0"/>
              </a:spcAft>
              <a:buClr>
                <a:schemeClr val="dk2"/>
              </a:buClr>
              <a:buSzPts val="1100"/>
              <a:buFont typeface="Arial"/>
              <a:buNone/>
            </a:pPr>
            <a:endParaRPr sz="1400">
              <a:latin typeface="Playfair Display SemiBold"/>
              <a:ea typeface="Playfair Display SemiBold"/>
              <a:cs typeface="Playfair Display SemiBold"/>
              <a:sym typeface="Playfair Display SemiBold"/>
            </a:endParaRPr>
          </a:p>
          <a:p>
            <a:pPr marL="0" lvl="0" indent="0" algn="ctr" rtl="0">
              <a:lnSpc>
                <a:spcPct val="100000"/>
              </a:lnSpc>
              <a:spcBef>
                <a:spcPts val="0"/>
              </a:spcBef>
              <a:spcAft>
                <a:spcPts val="0"/>
              </a:spcAft>
              <a:buClr>
                <a:schemeClr val="dk2"/>
              </a:buClr>
              <a:buSzPts val="1100"/>
              <a:buFont typeface="Arial"/>
              <a:buNone/>
            </a:pPr>
            <a:r>
              <a:rPr lang="en-GB" sz="1400">
                <a:latin typeface="Playfair Display SemiBold"/>
                <a:ea typeface="Playfair Display SemiBold"/>
                <a:cs typeface="Playfair Display SemiBold"/>
                <a:sym typeface="Playfair Display SemiBold"/>
              </a:rPr>
              <a:t>We would especially like to thank our SUPERVISOR </a:t>
            </a:r>
            <a:r>
              <a:rPr lang="en-GB" sz="1400" i="1">
                <a:latin typeface="Playfair Display SemiBold"/>
                <a:ea typeface="Playfair Display SemiBold"/>
                <a:cs typeface="Playfair Display SemiBold"/>
                <a:sym typeface="Playfair Display SemiBold"/>
              </a:rPr>
              <a:t>Prof. Taranga</a:t>
            </a:r>
            <a:endParaRPr sz="1400" i="1">
              <a:latin typeface="Playfair Display SemiBold"/>
              <a:ea typeface="Playfair Display SemiBold"/>
              <a:cs typeface="Playfair Display SemiBold"/>
              <a:sym typeface="Playfair Display SemiBold"/>
            </a:endParaRPr>
          </a:p>
          <a:p>
            <a:pPr marL="0" lvl="0" indent="0" algn="ctr" rtl="0">
              <a:lnSpc>
                <a:spcPct val="100000"/>
              </a:lnSpc>
              <a:spcBef>
                <a:spcPts val="0"/>
              </a:spcBef>
              <a:spcAft>
                <a:spcPts val="0"/>
              </a:spcAft>
              <a:buClr>
                <a:schemeClr val="dk2"/>
              </a:buClr>
              <a:buSzPts val="1100"/>
              <a:buFont typeface="Arial"/>
              <a:buNone/>
            </a:pPr>
            <a:r>
              <a:rPr lang="en-GB" sz="1400" i="1">
                <a:latin typeface="Playfair Display SemiBold"/>
                <a:ea typeface="Playfair Display SemiBold"/>
                <a:cs typeface="Playfair Display SemiBold"/>
                <a:sym typeface="Playfair Display SemiBold"/>
              </a:rPr>
              <a:t>Mukherjee</a:t>
            </a:r>
            <a:r>
              <a:rPr lang="en-GB" sz="1400">
                <a:latin typeface="Playfair Display SemiBold"/>
                <a:ea typeface="Playfair Display SemiBold"/>
                <a:cs typeface="Playfair Display SemiBold"/>
                <a:sym typeface="Playfair Display SemiBold"/>
              </a:rPr>
              <a:t> for his continuous support and guidance and we are also</a:t>
            </a:r>
            <a:endParaRPr sz="1400">
              <a:latin typeface="Playfair Display SemiBold"/>
              <a:ea typeface="Playfair Display SemiBold"/>
              <a:cs typeface="Playfair Display SemiBold"/>
              <a:sym typeface="Playfair Display SemiBold"/>
            </a:endParaRPr>
          </a:p>
          <a:p>
            <a:pPr marL="0" lvl="0" indent="0" algn="ctr" rtl="0">
              <a:lnSpc>
                <a:spcPct val="100000"/>
              </a:lnSpc>
              <a:spcBef>
                <a:spcPts val="0"/>
              </a:spcBef>
              <a:spcAft>
                <a:spcPts val="0"/>
              </a:spcAft>
              <a:buClr>
                <a:schemeClr val="dk2"/>
              </a:buClr>
              <a:buSzPts val="1100"/>
              <a:buFont typeface="Arial"/>
              <a:buNone/>
            </a:pPr>
            <a:r>
              <a:rPr lang="en-GB" sz="1400">
                <a:latin typeface="Playfair Display SemiBold"/>
                <a:ea typeface="Playfair Display SemiBold"/>
                <a:cs typeface="Playfair Display SemiBold"/>
                <a:sym typeface="Playfair Display SemiBold"/>
              </a:rPr>
              <a:t>grateful to the others faculty members.</a:t>
            </a:r>
            <a:endParaRPr sz="1400">
              <a:latin typeface="Playfair Display SemiBold"/>
              <a:ea typeface="Playfair Display SemiBold"/>
              <a:cs typeface="Playfair Display SemiBold"/>
              <a:sym typeface="Playfair Display SemiBold"/>
            </a:endParaRPr>
          </a:p>
          <a:p>
            <a:pPr marL="0" lvl="0" indent="0" algn="ctr" rtl="0">
              <a:lnSpc>
                <a:spcPct val="100000"/>
              </a:lnSpc>
              <a:spcBef>
                <a:spcPts val="0"/>
              </a:spcBef>
              <a:spcAft>
                <a:spcPts val="0"/>
              </a:spcAft>
              <a:buClr>
                <a:schemeClr val="dk2"/>
              </a:buClr>
              <a:buSzPts val="1100"/>
              <a:buFont typeface="Arial"/>
              <a:buNone/>
            </a:pPr>
            <a:endParaRPr sz="1400">
              <a:latin typeface="Playfair Display SemiBold"/>
              <a:ea typeface="Playfair Display SemiBold"/>
              <a:cs typeface="Playfair Display SemiBold"/>
              <a:sym typeface="Playfair Display SemiBold"/>
            </a:endParaRPr>
          </a:p>
          <a:p>
            <a:pPr marL="0" lvl="0" indent="0" algn="ctr" rtl="0">
              <a:lnSpc>
                <a:spcPct val="100000"/>
              </a:lnSpc>
              <a:spcBef>
                <a:spcPts val="0"/>
              </a:spcBef>
              <a:spcAft>
                <a:spcPts val="0"/>
              </a:spcAft>
              <a:buClr>
                <a:schemeClr val="dk2"/>
              </a:buClr>
              <a:buSzPts val="1100"/>
              <a:buFont typeface="Arial"/>
              <a:buNone/>
            </a:pPr>
            <a:r>
              <a:rPr lang="en-GB" sz="1400">
                <a:latin typeface="Playfair Display SemiBold"/>
                <a:ea typeface="Playfair Display SemiBold"/>
                <a:cs typeface="Playfair Display SemiBold"/>
                <a:sym typeface="Playfair Display SemiBold"/>
              </a:rPr>
              <a:t>Thank you to everyone...</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5"/>
          <p:cNvSpPr/>
          <p:nvPr/>
        </p:nvSpPr>
        <p:spPr>
          <a:xfrm>
            <a:off x="142600" y="132400"/>
            <a:ext cx="8871300" cy="4868400"/>
          </a:xfrm>
          <a:prstGeom prst="rect">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p:nvPr/>
        </p:nvSpPr>
        <p:spPr>
          <a:xfrm>
            <a:off x="2580750" y="1945375"/>
            <a:ext cx="39825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700" b="1">
                <a:latin typeface="Playfair Display"/>
                <a:ea typeface="Playfair Display"/>
                <a:cs typeface="Playfair Display"/>
                <a:sym typeface="Playfair Display"/>
              </a:rPr>
              <a:t>Introduction</a:t>
            </a:r>
            <a:endParaRPr sz="4700" b="1">
              <a:latin typeface="Playfair Display"/>
              <a:ea typeface="Playfair Display"/>
              <a:cs typeface="Playfair Display"/>
              <a:sym typeface="Playfair Display"/>
            </a:endParaRPr>
          </a:p>
        </p:txBody>
      </p:sp>
      <p:cxnSp>
        <p:nvCxnSpPr>
          <p:cNvPr id="112" name="Google Shape;112;p15"/>
          <p:cNvCxnSpPr/>
          <p:nvPr/>
        </p:nvCxnSpPr>
        <p:spPr>
          <a:xfrm rot="10800000" flipH="1">
            <a:off x="697750" y="2851975"/>
            <a:ext cx="7755900" cy="57600"/>
          </a:xfrm>
          <a:prstGeom prst="straightConnector1">
            <a:avLst/>
          </a:prstGeom>
          <a:noFill/>
          <a:ln w="38100" cap="flat" cmpd="sng">
            <a:solidFill>
              <a:schemeClr val="dk2"/>
            </a:solidFill>
            <a:prstDash val="solid"/>
            <a:round/>
            <a:headEnd type="diamond" w="med" len="med"/>
            <a:tailEnd type="diamond"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8" name="Google Shape;118;p16"/>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119" name="Google Shape;119;p16"/>
          <p:cNvSpPr txBox="1">
            <a:spLocks noGrp="1"/>
          </p:cNvSpPr>
          <p:nvPr>
            <p:ph type="body" idx="2"/>
          </p:nvPr>
        </p:nvSpPr>
        <p:spPr>
          <a:xfrm>
            <a:off x="5742850" y="75"/>
            <a:ext cx="3401100" cy="5143500"/>
          </a:xfrm>
          <a:prstGeom prst="rect">
            <a:avLst/>
          </a:prstGeom>
          <a:solidFill>
            <a:srgbClr val="F8CBAD"/>
          </a:solidFill>
        </p:spPr>
        <p:txBody>
          <a:bodyPr spcFirstLastPara="1" wrap="square" lIns="91425" tIns="91425" rIns="91425" bIns="91425" anchor="ctr" anchorCtr="0">
            <a:noAutofit/>
          </a:bodyPr>
          <a:lstStyle/>
          <a:p>
            <a:pPr marL="0" lvl="0" indent="0" algn="just" rtl="0">
              <a:spcBef>
                <a:spcPts val="0"/>
              </a:spcBef>
              <a:spcAft>
                <a:spcPts val="0"/>
              </a:spcAft>
              <a:buNone/>
            </a:pPr>
            <a:r>
              <a:rPr lang="en-GB" sz="1400" b="1" dirty="0">
                <a:solidFill>
                  <a:srgbClr val="741B47"/>
                </a:solidFill>
                <a:latin typeface="Times New Roman"/>
                <a:ea typeface="Times New Roman"/>
                <a:cs typeface="Times New Roman"/>
                <a:sym typeface="Times New Roman"/>
              </a:rPr>
              <a:t>E-commerce (electronic commerce)</a:t>
            </a:r>
            <a:r>
              <a:rPr lang="en-GB" sz="1400" dirty="0">
                <a:solidFill>
                  <a:srgbClr val="741B47"/>
                </a:solidFill>
                <a:latin typeface="Times New Roman"/>
                <a:ea typeface="Times New Roman"/>
                <a:cs typeface="Times New Roman"/>
                <a:sym typeface="Times New Roman"/>
              </a:rPr>
              <a:t> is the buying and selling of goods and services, or the transmitting of funds or data, over an electronic network, primarily the internet. These business transactions occur either as:</a:t>
            </a:r>
            <a:endParaRPr sz="1400" dirty="0">
              <a:solidFill>
                <a:srgbClr val="741B47"/>
              </a:solidFill>
              <a:latin typeface="Times New Roman"/>
              <a:ea typeface="Times New Roman"/>
              <a:cs typeface="Times New Roman"/>
              <a:sym typeface="Times New Roman"/>
            </a:endParaRPr>
          </a:p>
          <a:p>
            <a:pPr marL="457200" lvl="0" indent="-317500" algn="just" rtl="0">
              <a:spcBef>
                <a:spcPts val="1200"/>
              </a:spcBef>
              <a:spcAft>
                <a:spcPts val="0"/>
              </a:spcAft>
              <a:buClr>
                <a:srgbClr val="741B47"/>
              </a:buClr>
              <a:buSzPts val="1400"/>
              <a:buFont typeface="Times New Roman"/>
              <a:buChar char="●"/>
            </a:pPr>
            <a:r>
              <a:rPr lang="en-GB" sz="1400" b="1" i="1" dirty="0">
                <a:solidFill>
                  <a:srgbClr val="741B47"/>
                </a:solidFill>
                <a:latin typeface="Times New Roman"/>
                <a:ea typeface="Times New Roman"/>
                <a:cs typeface="Times New Roman"/>
                <a:sym typeface="Times New Roman"/>
              </a:rPr>
              <a:t>Business-to-Business (B2B),</a:t>
            </a:r>
            <a:endParaRPr sz="1400" b="1" i="1" dirty="0">
              <a:solidFill>
                <a:srgbClr val="741B47"/>
              </a:solidFill>
              <a:latin typeface="Times New Roman"/>
              <a:ea typeface="Times New Roman"/>
              <a:cs typeface="Times New Roman"/>
              <a:sym typeface="Times New Roman"/>
            </a:endParaRPr>
          </a:p>
          <a:p>
            <a:pPr marL="457200" lvl="0" indent="-317500" algn="just" rtl="0">
              <a:spcBef>
                <a:spcPts val="0"/>
              </a:spcBef>
              <a:spcAft>
                <a:spcPts val="0"/>
              </a:spcAft>
              <a:buClr>
                <a:srgbClr val="741B47"/>
              </a:buClr>
              <a:buSzPts val="1400"/>
              <a:buFont typeface="Times New Roman"/>
              <a:buChar char="●"/>
            </a:pPr>
            <a:r>
              <a:rPr lang="en-GB" sz="1400" b="1" i="1" dirty="0">
                <a:solidFill>
                  <a:srgbClr val="741B47"/>
                </a:solidFill>
                <a:latin typeface="Times New Roman"/>
                <a:ea typeface="Times New Roman"/>
                <a:cs typeface="Times New Roman"/>
                <a:sym typeface="Times New Roman"/>
              </a:rPr>
              <a:t>Business-to-Consumer (B2C),</a:t>
            </a:r>
            <a:endParaRPr sz="1400" b="1" i="1" dirty="0">
              <a:solidFill>
                <a:srgbClr val="741B47"/>
              </a:solidFill>
              <a:latin typeface="Times New Roman"/>
              <a:ea typeface="Times New Roman"/>
              <a:cs typeface="Times New Roman"/>
              <a:sym typeface="Times New Roman"/>
            </a:endParaRPr>
          </a:p>
          <a:p>
            <a:pPr marL="457200" lvl="0" indent="-317500" algn="just" rtl="0">
              <a:spcBef>
                <a:spcPts val="0"/>
              </a:spcBef>
              <a:spcAft>
                <a:spcPts val="0"/>
              </a:spcAft>
              <a:buClr>
                <a:srgbClr val="741B47"/>
              </a:buClr>
              <a:buSzPts val="1400"/>
              <a:buFont typeface="Times New Roman"/>
              <a:buChar char="●"/>
            </a:pPr>
            <a:r>
              <a:rPr lang="en-GB" sz="1400" b="1" i="1" dirty="0">
                <a:solidFill>
                  <a:srgbClr val="741B47"/>
                </a:solidFill>
                <a:latin typeface="Times New Roman"/>
                <a:ea typeface="Times New Roman"/>
                <a:cs typeface="Times New Roman"/>
                <a:sym typeface="Times New Roman"/>
              </a:rPr>
              <a:t>Consumer-to-Consumer/ Consumer-to-Business.</a:t>
            </a:r>
            <a:endParaRPr sz="1400" b="1" i="1" dirty="0">
              <a:solidFill>
                <a:srgbClr val="741B47"/>
              </a:solidFill>
              <a:latin typeface="Times New Roman"/>
              <a:ea typeface="Times New Roman"/>
              <a:cs typeface="Times New Roman"/>
              <a:sym typeface="Times New Roman"/>
            </a:endParaRPr>
          </a:p>
          <a:p>
            <a:pPr marL="0" lvl="0" indent="0" algn="just" rtl="0">
              <a:spcBef>
                <a:spcPts val="1200"/>
              </a:spcBef>
              <a:spcAft>
                <a:spcPts val="1200"/>
              </a:spcAft>
              <a:buNone/>
            </a:pPr>
            <a:r>
              <a:rPr lang="en-GB" sz="1400" b="1" dirty="0">
                <a:solidFill>
                  <a:srgbClr val="741B47"/>
                </a:solidFill>
                <a:latin typeface="Times New Roman"/>
                <a:ea typeface="Times New Roman"/>
                <a:cs typeface="Times New Roman"/>
                <a:sym typeface="Times New Roman"/>
              </a:rPr>
              <a:t>Mobile e-commerce (</a:t>
            </a:r>
            <a:r>
              <a:rPr lang="en-GB" sz="1400" b="1" dirty="0">
                <a:solidFill>
                  <a:srgbClr val="741B47"/>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m-commerce</a:t>
            </a:r>
            <a:r>
              <a:rPr lang="en-GB" sz="1400" b="1" dirty="0">
                <a:solidFill>
                  <a:srgbClr val="741B47"/>
                </a:solidFill>
                <a:latin typeface="Times New Roman"/>
                <a:ea typeface="Times New Roman"/>
                <a:cs typeface="Times New Roman"/>
                <a:sym typeface="Times New Roman"/>
              </a:rPr>
              <a:t>)</a:t>
            </a:r>
            <a:r>
              <a:rPr lang="en-GB" sz="1400" dirty="0">
                <a:solidFill>
                  <a:srgbClr val="741B47"/>
                </a:solidFill>
                <a:latin typeface="Times New Roman"/>
                <a:ea typeface="Times New Roman"/>
                <a:cs typeface="Times New Roman"/>
                <a:sym typeface="Times New Roman"/>
              </a:rPr>
              <a:t> refers to online sales transactions using mobile devices, such as smartphones and tablets. It includes mobile shopping, banking and payments. Mobile </a:t>
            </a:r>
            <a:r>
              <a:rPr lang="en-GB" sz="1400" dirty="0">
                <a:solidFill>
                  <a:srgbClr val="741B47"/>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chatbots</a:t>
            </a:r>
            <a:r>
              <a:rPr lang="en-GB" sz="1400" dirty="0">
                <a:solidFill>
                  <a:srgbClr val="741B47"/>
                </a:solidFill>
                <a:latin typeface="Times New Roman"/>
                <a:ea typeface="Times New Roman"/>
                <a:cs typeface="Times New Roman"/>
                <a:sym typeface="Times New Roman"/>
              </a:rPr>
              <a:t> facilitate m-commerce, letting consumers complete transactions via voice or text conversations.</a:t>
            </a:r>
            <a:endParaRPr sz="1400" dirty="0">
              <a:solidFill>
                <a:srgbClr val="741B47"/>
              </a:solidFill>
              <a:latin typeface="Times New Roman"/>
              <a:ea typeface="Times New Roman"/>
              <a:cs typeface="Times New Roman"/>
              <a:sym typeface="Times New Roman"/>
            </a:endParaRPr>
          </a:p>
        </p:txBody>
      </p:sp>
      <p:pic>
        <p:nvPicPr>
          <p:cNvPr id="120" name="Google Shape;120;p16"/>
          <p:cNvPicPr preferRelativeResize="0"/>
          <p:nvPr/>
        </p:nvPicPr>
        <p:blipFill>
          <a:blip r:embed="rId6">
            <a:alphaModFix/>
          </a:blip>
          <a:stretch>
            <a:fillRect/>
          </a:stretch>
        </p:blipFill>
        <p:spPr>
          <a:xfrm>
            <a:off x="0" y="0"/>
            <a:ext cx="574285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185850" y="457675"/>
            <a:ext cx="8772300" cy="4293300"/>
          </a:xfrm>
          <a:prstGeom prst="rect">
            <a:avLst/>
          </a:prstGeom>
          <a:solidFill>
            <a:srgbClr val="FFFFFF">
              <a:alpha val="88100"/>
            </a:srgbClr>
          </a:solid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0"/>
              </a:spcAft>
              <a:buClr>
                <a:schemeClr val="dk2"/>
              </a:buClr>
              <a:buSzPts val="990"/>
              <a:buFont typeface="Arial"/>
              <a:buNone/>
            </a:pPr>
            <a:r>
              <a:rPr lang="en-GB" sz="1182" b="1" dirty="0">
                <a:solidFill>
                  <a:schemeClr val="dk2"/>
                </a:solidFill>
                <a:latin typeface="Average"/>
                <a:ea typeface="Average"/>
                <a:cs typeface="Average"/>
                <a:sym typeface="Average"/>
              </a:rPr>
              <a:t>Grocery app development services in India have helped grocery delivery companies to revolutionize the way people shop for their groceries. We’ve seen significant growth in the number of grocery stores that offer online shopping, and this is only going to increase as more Indians adopt smartphones over the next few years.</a:t>
            </a:r>
            <a:endParaRPr sz="1182" b="1" dirty="0">
              <a:solidFill>
                <a:schemeClr val="dk2"/>
              </a:solidFill>
              <a:latin typeface="Average"/>
              <a:ea typeface="Average"/>
              <a:cs typeface="Average"/>
              <a:sym typeface="Average"/>
            </a:endParaRPr>
          </a:p>
          <a:p>
            <a:pPr marL="0" lvl="0" indent="0" algn="just" rtl="0">
              <a:lnSpc>
                <a:spcPct val="115000"/>
              </a:lnSpc>
              <a:spcBef>
                <a:spcPts val="1200"/>
              </a:spcBef>
              <a:spcAft>
                <a:spcPts val="0"/>
              </a:spcAft>
              <a:buClr>
                <a:schemeClr val="dk2"/>
              </a:buClr>
              <a:buSzPts val="990"/>
              <a:buFont typeface="Arial"/>
              <a:buNone/>
            </a:pPr>
            <a:r>
              <a:rPr lang="en-GB" sz="1182" b="1" dirty="0">
                <a:solidFill>
                  <a:schemeClr val="dk2"/>
                </a:solidFill>
                <a:latin typeface="Average"/>
                <a:ea typeface="Average"/>
                <a:cs typeface="Average"/>
                <a:sym typeface="Average"/>
              </a:rPr>
              <a:t>The recent covid-19 pandemic has driven increased demand for these services. Whether healthcare, production, or management, every sector strives to improve online shopping experiences by providing better customer service. Among the leading grocery apps available in India are Big Basket, </a:t>
            </a:r>
            <a:r>
              <a:rPr lang="en-GB" sz="1182" b="1" dirty="0" err="1">
                <a:solidFill>
                  <a:schemeClr val="dk2"/>
                </a:solidFill>
                <a:latin typeface="Average"/>
                <a:ea typeface="Average"/>
                <a:cs typeface="Average"/>
                <a:sym typeface="Average"/>
              </a:rPr>
              <a:t>Blinkit</a:t>
            </a:r>
            <a:r>
              <a:rPr lang="en-GB" sz="1182" b="1" dirty="0">
                <a:solidFill>
                  <a:schemeClr val="dk2"/>
                </a:solidFill>
                <a:latin typeface="Average"/>
                <a:ea typeface="Average"/>
                <a:cs typeface="Average"/>
                <a:sym typeface="Average"/>
              </a:rPr>
              <a:t>, etc. It is becoming more and more popular because it saves people time and effort by providing them with a comfortable facility.</a:t>
            </a:r>
            <a:endParaRPr sz="1182" b="1" dirty="0">
              <a:solidFill>
                <a:schemeClr val="dk2"/>
              </a:solidFill>
              <a:latin typeface="Average"/>
              <a:ea typeface="Average"/>
              <a:cs typeface="Average"/>
              <a:sym typeface="Average"/>
            </a:endParaRPr>
          </a:p>
          <a:p>
            <a:pPr marL="0" lvl="0" indent="0" algn="just" rtl="0">
              <a:lnSpc>
                <a:spcPct val="115000"/>
              </a:lnSpc>
              <a:spcBef>
                <a:spcPts val="1200"/>
              </a:spcBef>
              <a:spcAft>
                <a:spcPts val="0"/>
              </a:spcAft>
              <a:buClr>
                <a:schemeClr val="dk2"/>
              </a:buClr>
              <a:buSzPts val="990"/>
              <a:buFont typeface="Arial"/>
              <a:buNone/>
            </a:pPr>
            <a:r>
              <a:rPr lang="en-GB" sz="1182" b="1" dirty="0">
                <a:solidFill>
                  <a:schemeClr val="dk2"/>
                </a:solidFill>
                <a:latin typeface="Average"/>
                <a:ea typeface="Average"/>
                <a:cs typeface="Average"/>
                <a:sym typeface="Average"/>
              </a:rPr>
              <a:t>It’s no longer clothes or books or makeup items that people want to buy online. Even when it comes to buying everyday groceries, people are increasingly turning online, amid the pandemic. A recent study indicates that online grocery shopping is likely to grow more than two-fold as more shoppers are now ordering items online.</a:t>
            </a:r>
            <a:endParaRPr sz="1182" b="1" dirty="0">
              <a:solidFill>
                <a:schemeClr val="dk2"/>
              </a:solidFill>
              <a:latin typeface="Average"/>
              <a:ea typeface="Average"/>
              <a:cs typeface="Average"/>
              <a:sym typeface="Average"/>
            </a:endParaRPr>
          </a:p>
          <a:p>
            <a:pPr marL="0" lvl="0" indent="0" algn="just" rtl="0">
              <a:lnSpc>
                <a:spcPct val="115000"/>
              </a:lnSpc>
              <a:spcBef>
                <a:spcPts val="1200"/>
              </a:spcBef>
              <a:spcAft>
                <a:spcPts val="0"/>
              </a:spcAft>
              <a:buClr>
                <a:schemeClr val="dk2"/>
              </a:buClr>
              <a:buSzPts val="990"/>
              <a:buFont typeface="Arial"/>
              <a:buNone/>
            </a:pPr>
            <a:r>
              <a:rPr lang="en-GB" sz="1182" b="1" dirty="0">
                <a:solidFill>
                  <a:schemeClr val="dk2"/>
                </a:solidFill>
                <a:latin typeface="Average"/>
                <a:ea typeface="Average"/>
                <a:cs typeface="Average"/>
                <a:sym typeface="Average"/>
              </a:rPr>
              <a:t>Multiple studies show that online grocery shopping has surged in the last few months. While studies indicate a 76% growth in the online grocery market as compared to last year, another study by Local Circles found that 80% of people ordered groceries online for convenience and not price. Due to the pandemic and lockdown, while sales on online grocery sites such as </a:t>
            </a:r>
            <a:r>
              <a:rPr lang="en-GB" sz="1182" b="1" dirty="0" err="1">
                <a:solidFill>
                  <a:schemeClr val="dk2"/>
                </a:solidFill>
                <a:latin typeface="Average"/>
                <a:ea typeface="Average"/>
                <a:cs typeface="Average"/>
                <a:sym typeface="Average"/>
              </a:rPr>
              <a:t>Grofers</a:t>
            </a:r>
            <a:r>
              <a:rPr lang="en-GB" sz="1182" b="1" dirty="0">
                <a:solidFill>
                  <a:schemeClr val="dk2"/>
                </a:solidFill>
                <a:latin typeface="Average"/>
                <a:ea typeface="Average"/>
                <a:cs typeface="Average"/>
                <a:sym typeface="Average"/>
              </a:rPr>
              <a:t> and </a:t>
            </a:r>
            <a:r>
              <a:rPr lang="en-GB" sz="1182" b="1" dirty="0" err="1">
                <a:solidFill>
                  <a:schemeClr val="dk2"/>
                </a:solidFill>
                <a:latin typeface="Average"/>
                <a:ea typeface="Average"/>
                <a:cs typeface="Average"/>
                <a:sym typeface="Average"/>
              </a:rPr>
              <a:t>BigBasket</a:t>
            </a:r>
            <a:r>
              <a:rPr lang="en-GB" sz="1182" b="1" dirty="0">
                <a:solidFill>
                  <a:schemeClr val="dk2"/>
                </a:solidFill>
                <a:latin typeface="Average"/>
                <a:ea typeface="Average"/>
                <a:cs typeface="Average"/>
                <a:sym typeface="Average"/>
              </a:rPr>
              <a:t> increased, aggregators like Zomato, </a:t>
            </a:r>
            <a:r>
              <a:rPr lang="en-GB" sz="1182" b="1" dirty="0" err="1">
                <a:solidFill>
                  <a:schemeClr val="dk2"/>
                </a:solidFill>
                <a:latin typeface="Average"/>
                <a:ea typeface="Average"/>
                <a:cs typeface="Average"/>
                <a:sym typeface="Average"/>
              </a:rPr>
              <a:t>Swiggy</a:t>
            </a:r>
            <a:r>
              <a:rPr lang="en-GB" sz="1182" b="1" dirty="0">
                <a:solidFill>
                  <a:schemeClr val="dk2"/>
                </a:solidFill>
                <a:latin typeface="Average"/>
                <a:ea typeface="Average"/>
                <a:cs typeface="Average"/>
                <a:sym typeface="Average"/>
              </a:rPr>
              <a:t>, and </a:t>
            </a:r>
            <a:r>
              <a:rPr lang="en-GB" sz="1182" b="1" dirty="0" err="1">
                <a:solidFill>
                  <a:schemeClr val="dk2"/>
                </a:solidFill>
                <a:latin typeface="Average"/>
                <a:ea typeface="Average"/>
                <a:cs typeface="Average"/>
                <a:sym typeface="Average"/>
              </a:rPr>
              <a:t>JioMart</a:t>
            </a:r>
            <a:r>
              <a:rPr lang="en-GB" sz="1182" b="1" dirty="0">
                <a:solidFill>
                  <a:schemeClr val="dk2"/>
                </a:solidFill>
                <a:latin typeface="Average"/>
                <a:ea typeface="Average"/>
                <a:cs typeface="Average"/>
                <a:sym typeface="Average"/>
              </a:rPr>
              <a:t> also started delivering groceries.</a:t>
            </a:r>
            <a:endParaRPr sz="1182" b="1" dirty="0">
              <a:solidFill>
                <a:schemeClr val="dk2"/>
              </a:solidFill>
              <a:latin typeface="Average"/>
              <a:ea typeface="Average"/>
              <a:cs typeface="Average"/>
              <a:sym typeface="Average"/>
            </a:endParaRPr>
          </a:p>
          <a:p>
            <a:pPr marL="0" lvl="0" indent="0" algn="just" rtl="0">
              <a:lnSpc>
                <a:spcPct val="115000"/>
              </a:lnSpc>
              <a:spcBef>
                <a:spcPts val="1200"/>
              </a:spcBef>
              <a:spcAft>
                <a:spcPts val="1200"/>
              </a:spcAft>
              <a:buSzPts val="990"/>
              <a:buNone/>
            </a:pPr>
            <a:r>
              <a:rPr lang="en-GB" sz="1182" b="1" dirty="0">
                <a:solidFill>
                  <a:schemeClr val="dk2"/>
                </a:solidFill>
                <a:latin typeface="Average"/>
                <a:ea typeface="Average"/>
                <a:cs typeface="Average"/>
                <a:sym typeface="Average"/>
              </a:rPr>
              <a:t>Amazon and Flipkart have also seen an increase in grocery orders. As reported in Economic Times, </a:t>
            </a:r>
            <a:r>
              <a:rPr lang="en-GB" sz="1182" b="1" dirty="0" err="1">
                <a:solidFill>
                  <a:schemeClr val="dk2"/>
                </a:solidFill>
                <a:latin typeface="Average"/>
                <a:ea typeface="Average"/>
                <a:cs typeface="Average"/>
                <a:sym typeface="Average"/>
              </a:rPr>
              <a:t>BigBasket</a:t>
            </a:r>
            <a:r>
              <a:rPr lang="en-GB" sz="1182" b="1" dirty="0">
                <a:solidFill>
                  <a:schemeClr val="dk2"/>
                </a:solidFill>
                <a:latin typeface="Average"/>
                <a:ea typeface="Average"/>
                <a:cs typeface="Average"/>
                <a:sym typeface="Average"/>
              </a:rPr>
              <a:t> says that since March, its new customer acquisition grew three-fold in terms of orders, compared to pre-COVID, while retention of new customer cohorts has increased by 60%.</a:t>
            </a:r>
            <a:endParaRPr sz="4674" b="1" dirty="0">
              <a:solidFill>
                <a:schemeClr val="dk2"/>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8"/>
          <p:cNvSpPr txBox="1">
            <a:spLocks noGrp="1"/>
          </p:cNvSpPr>
          <p:nvPr>
            <p:ph type="body" idx="1"/>
          </p:nvPr>
        </p:nvSpPr>
        <p:spPr>
          <a:xfrm>
            <a:off x="185250" y="1242275"/>
            <a:ext cx="4740600" cy="3738000"/>
          </a:xfrm>
          <a:prstGeom prst="rect">
            <a:avLst/>
          </a:prstGeom>
          <a:solidFill>
            <a:srgbClr val="FFFFFF">
              <a:alpha val="88100"/>
            </a:srgbClr>
          </a:solidFill>
          <a:ln w="19050" cap="flat" cmpd="sng">
            <a:solidFill>
              <a:srgbClr val="555555"/>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95000"/>
              </a:lnSpc>
              <a:spcBef>
                <a:spcPts val="1200"/>
              </a:spcBef>
              <a:spcAft>
                <a:spcPts val="0"/>
              </a:spcAft>
              <a:buClr>
                <a:schemeClr val="dk2"/>
              </a:buClr>
              <a:buSzPts val="1018"/>
              <a:buFont typeface="Arial"/>
              <a:buNone/>
            </a:pPr>
            <a:r>
              <a:rPr lang="en-GB" sz="1410" dirty="0">
                <a:latin typeface="Playfair Display SemiBold"/>
                <a:ea typeface="Playfair Display SemiBold"/>
                <a:cs typeface="Playfair Display SemiBold"/>
                <a:sym typeface="Playfair Display SemiBold"/>
              </a:rPr>
              <a:t>As, for the first time in India, millions of people from different places and communities order groceries from the online delivery apps. So, just like it is new for Indian customers to use these apps, it’s also new for the app company to build, grow, manage orders, maintain good services, and satisfy customers. </a:t>
            </a:r>
            <a:endParaRPr sz="1410" dirty="0">
              <a:latin typeface="Playfair Display SemiBold"/>
              <a:ea typeface="Playfair Display SemiBold"/>
              <a:cs typeface="Playfair Display SemiBold"/>
              <a:sym typeface="Playfair Display SemiBold"/>
            </a:endParaRPr>
          </a:p>
          <a:p>
            <a:pPr marL="0" lvl="0" indent="0" algn="just" rtl="0">
              <a:lnSpc>
                <a:spcPct val="95000"/>
              </a:lnSpc>
              <a:spcBef>
                <a:spcPts val="1200"/>
              </a:spcBef>
              <a:spcAft>
                <a:spcPts val="0"/>
              </a:spcAft>
              <a:buClr>
                <a:schemeClr val="dk2"/>
              </a:buClr>
              <a:buSzPts val="1018"/>
              <a:buFont typeface="Arial"/>
              <a:buNone/>
            </a:pPr>
            <a:r>
              <a:rPr lang="en-GB" sz="1410" dirty="0">
                <a:latin typeface="Playfair Display SemiBold"/>
                <a:ea typeface="Playfair Display SemiBold"/>
                <a:cs typeface="Playfair Display SemiBold"/>
                <a:sym typeface="Playfair Display SemiBold"/>
              </a:rPr>
              <a:t>Here, in this project we picked up the top three online grocery apps in India i.e., </a:t>
            </a:r>
            <a:r>
              <a:rPr lang="en-GB" sz="1410" i="1" dirty="0" err="1">
                <a:latin typeface="Playfair Display SemiBold"/>
                <a:ea typeface="Playfair Display SemiBold"/>
                <a:cs typeface="Playfair Display SemiBold"/>
                <a:sym typeface="Playfair Display SemiBold"/>
              </a:rPr>
              <a:t>BigBasket</a:t>
            </a:r>
            <a:r>
              <a:rPr lang="en-GB" sz="1410" i="1" dirty="0">
                <a:latin typeface="Playfair Display SemiBold"/>
                <a:ea typeface="Playfair Display SemiBold"/>
                <a:cs typeface="Playfair Display SemiBold"/>
                <a:sym typeface="Playfair Display SemiBold"/>
              </a:rPr>
              <a:t>, </a:t>
            </a:r>
            <a:r>
              <a:rPr lang="en-GB" sz="1410" i="1" dirty="0" err="1">
                <a:latin typeface="Playfair Display SemiBold"/>
                <a:ea typeface="Playfair Display SemiBold"/>
                <a:cs typeface="Playfair Display SemiBold"/>
                <a:sym typeface="Playfair Display SemiBold"/>
              </a:rPr>
              <a:t>Blinkit</a:t>
            </a:r>
            <a:r>
              <a:rPr lang="en-GB" sz="1410" i="1" dirty="0">
                <a:latin typeface="Playfair Display SemiBold"/>
                <a:ea typeface="Playfair Display SemiBold"/>
                <a:cs typeface="Playfair Display SemiBold"/>
                <a:sym typeface="Playfair Display SemiBold"/>
              </a:rPr>
              <a:t>, and Jio Mart</a:t>
            </a:r>
            <a:r>
              <a:rPr lang="en-GB" sz="1410" dirty="0">
                <a:latin typeface="Playfair Display SemiBold"/>
                <a:ea typeface="Playfair Display SemiBold"/>
                <a:cs typeface="Playfair Display SemiBold"/>
                <a:sym typeface="Playfair Display SemiBold"/>
              </a:rPr>
              <a:t>, and </a:t>
            </a:r>
            <a:r>
              <a:rPr lang="en-GB" sz="1410" dirty="0" err="1">
                <a:latin typeface="Playfair Display SemiBold"/>
                <a:ea typeface="Playfair Display SemiBold"/>
                <a:cs typeface="Playfair Display SemiBold"/>
                <a:sym typeface="Playfair Display SemiBold"/>
              </a:rPr>
              <a:t>analyze</a:t>
            </a:r>
            <a:r>
              <a:rPr lang="en-GB" sz="1410" dirty="0">
                <a:latin typeface="Playfair Display SemiBold"/>
                <a:ea typeface="Playfair Display SemiBold"/>
                <a:cs typeface="Playfair Display SemiBold"/>
                <a:sym typeface="Playfair Display SemiBold"/>
              </a:rPr>
              <a:t> customers’ sentiments over these three apps using their reviews. We manage to find out which app is better than the other two and why, also it will help new app makers to look up at the glitch side of these apps that they can rectify in future.</a:t>
            </a:r>
            <a:endParaRPr sz="1410" dirty="0">
              <a:latin typeface="Playfair Display SemiBold"/>
              <a:ea typeface="Playfair Display SemiBold"/>
              <a:cs typeface="Playfair Display SemiBold"/>
              <a:sym typeface="Playfair Display SemiBold"/>
            </a:endParaRPr>
          </a:p>
          <a:p>
            <a:pPr marL="0" lvl="0" indent="0" algn="just" rtl="0">
              <a:lnSpc>
                <a:spcPct val="95000"/>
              </a:lnSpc>
              <a:spcBef>
                <a:spcPts val="1200"/>
              </a:spcBef>
              <a:spcAft>
                <a:spcPts val="0"/>
              </a:spcAft>
              <a:buClr>
                <a:schemeClr val="dk2"/>
              </a:buClr>
              <a:buSzPts val="1018"/>
              <a:buFont typeface="Arial"/>
              <a:buNone/>
            </a:pPr>
            <a:endParaRPr sz="1210" dirty="0">
              <a:latin typeface="Playfair Display SemiBold"/>
              <a:ea typeface="Playfair Display SemiBold"/>
              <a:cs typeface="Playfair Display SemiBold"/>
              <a:sym typeface="Playfair Display SemiBold"/>
            </a:endParaRPr>
          </a:p>
          <a:p>
            <a:pPr marL="0" lvl="0" indent="0" algn="just" rtl="0">
              <a:lnSpc>
                <a:spcPct val="95000"/>
              </a:lnSpc>
              <a:spcBef>
                <a:spcPts val="1200"/>
              </a:spcBef>
              <a:spcAft>
                <a:spcPts val="1200"/>
              </a:spcAft>
              <a:buSzPts val="1018"/>
              <a:buNone/>
            </a:pPr>
            <a:endParaRPr sz="1665" dirty="0">
              <a:latin typeface="Playfair Display SemiBold"/>
              <a:ea typeface="Playfair Display SemiBold"/>
              <a:cs typeface="Playfair Display SemiBold"/>
              <a:sym typeface="Playfair Display SemiBold"/>
            </a:endParaRPr>
          </a:p>
        </p:txBody>
      </p:sp>
      <p:pic>
        <p:nvPicPr>
          <p:cNvPr id="131" name="Google Shape;131;p18"/>
          <p:cNvPicPr preferRelativeResize="0"/>
          <p:nvPr/>
        </p:nvPicPr>
        <p:blipFill>
          <a:blip r:embed="rId4">
            <a:alphaModFix/>
          </a:blip>
          <a:stretch>
            <a:fillRect/>
          </a:stretch>
        </p:blipFill>
        <p:spPr>
          <a:xfrm>
            <a:off x="5523150" y="68400"/>
            <a:ext cx="3467100" cy="1635100"/>
          </a:xfrm>
          <a:prstGeom prst="rect">
            <a:avLst/>
          </a:prstGeom>
          <a:noFill/>
          <a:ln w="19050" cap="flat" cmpd="sng">
            <a:solidFill>
              <a:schemeClr val="dk2"/>
            </a:solidFill>
            <a:prstDash val="solid"/>
            <a:round/>
            <a:headEnd type="none" w="sm" len="sm"/>
            <a:tailEnd type="none" w="sm" len="sm"/>
          </a:ln>
        </p:spPr>
      </p:pic>
      <p:pic>
        <p:nvPicPr>
          <p:cNvPr id="132" name="Google Shape;132;p18"/>
          <p:cNvPicPr preferRelativeResize="0"/>
          <p:nvPr/>
        </p:nvPicPr>
        <p:blipFill>
          <a:blip r:embed="rId5">
            <a:alphaModFix/>
          </a:blip>
          <a:stretch>
            <a:fillRect/>
          </a:stretch>
        </p:blipFill>
        <p:spPr>
          <a:xfrm>
            <a:off x="5523150" y="1843788"/>
            <a:ext cx="3467100" cy="1377587"/>
          </a:xfrm>
          <a:prstGeom prst="rect">
            <a:avLst/>
          </a:prstGeom>
          <a:noFill/>
          <a:ln w="19050" cap="flat" cmpd="sng">
            <a:solidFill>
              <a:schemeClr val="dk2"/>
            </a:solidFill>
            <a:prstDash val="solid"/>
            <a:round/>
            <a:headEnd type="none" w="sm" len="sm"/>
            <a:tailEnd type="none" w="sm" len="sm"/>
          </a:ln>
        </p:spPr>
      </p:pic>
      <p:pic>
        <p:nvPicPr>
          <p:cNvPr id="133" name="Google Shape;133;p18"/>
          <p:cNvPicPr preferRelativeResize="0"/>
          <p:nvPr/>
        </p:nvPicPr>
        <p:blipFill>
          <a:blip r:embed="rId6">
            <a:alphaModFix/>
          </a:blip>
          <a:stretch>
            <a:fillRect/>
          </a:stretch>
        </p:blipFill>
        <p:spPr>
          <a:xfrm>
            <a:off x="5523150" y="3352925"/>
            <a:ext cx="3467101" cy="1714251"/>
          </a:xfrm>
          <a:prstGeom prst="rect">
            <a:avLst/>
          </a:prstGeom>
          <a:noFill/>
          <a:ln w="19050" cap="flat" cmpd="sng">
            <a:solidFill>
              <a:schemeClr val="dk2"/>
            </a:solidFill>
            <a:prstDash val="solid"/>
            <a:round/>
            <a:headEnd type="none" w="sm" len="sm"/>
            <a:tailEnd type="none" w="sm" len="sm"/>
          </a:ln>
        </p:spPr>
      </p:pic>
      <p:sp>
        <p:nvSpPr>
          <p:cNvPr id="134" name="Google Shape;134;p18"/>
          <p:cNvSpPr/>
          <p:nvPr/>
        </p:nvSpPr>
        <p:spPr>
          <a:xfrm>
            <a:off x="0" y="315750"/>
            <a:ext cx="4572000" cy="672300"/>
          </a:xfrm>
          <a:prstGeom prst="homePlat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txBox="1"/>
          <p:nvPr/>
        </p:nvSpPr>
        <p:spPr>
          <a:xfrm>
            <a:off x="311700" y="382500"/>
            <a:ext cx="3201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b="1">
                <a:solidFill>
                  <a:schemeClr val="lt1"/>
                </a:solidFill>
                <a:latin typeface="Playfair Display"/>
                <a:ea typeface="Playfair Display"/>
                <a:cs typeface="Playfair Display"/>
                <a:sym typeface="Playfair Display"/>
              </a:rPr>
              <a:t>OBJECTIVE</a:t>
            </a:r>
            <a:endParaRPr sz="2300" b="1">
              <a:solidFill>
                <a:schemeClr val="lt1"/>
              </a:solidFill>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19"/>
          <p:cNvSpPr/>
          <p:nvPr/>
        </p:nvSpPr>
        <p:spPr>
          <a:xfrm>
            <a:off x="142600" y="228975"/>
            <a:ext cx="8820300" cy="4838100"/>
          </a:xfrm>
          <a:prstGeom prst="rect">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txBox="1"/>
          <p:nvPr/>
        </p:nvSpPr>
        <p:spPr>
          <a:xfrm>
            <a:off x="376850" y="1212025"/>
            <a:ext cx="4966675" cy="2357538"/>
          </a:xfrm>
          <a:prstGeom prst="rect">
            <a:avLst/>
          </a:prstGeom>
          <a:solidFill>
            <a:srgbClr val="FFFFFF">
              <a:alpha val="67360"/>
            </a:srgb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2"/>
              </a:buClr>
              <a:buSzPts val="1100"/>
              <a:buFont typeface="Arial"/>
              <a:buNone/>
            </a:pPr>
            <a:r>
              <a:rPr lang="en-GB" sz="1100" b="1" i="1" dirty="0">
                <a:solidFill>
                  <a:schemeClr val="dk2"/>
                </a:solidFill>
                <a:latin typeface="Playfair Display"/>
                <a:ea typeface="Playfair Display"/>
                <a:cs typeface="Playfair Display"/>
                <a:sym typeface="Playfair Display"/>
              </a:rPr>
              <a:t>Sentiment Analysis</a:t>
            </a:r>
            <a:r>
              <a:rPr lang="en-GB" sz="1100" b="1" dirty="0">
                <a:solidFill>
                  <a:schemeClr val="dk2"/>
                </a:solidFill>
                <a:latin typeface="Playfair Display"/>
                <a:ea typeface="Playfair Display"/>
                <a:cs typeface="Playfair Display"/>
                <a:sym typeface="Playfair Display"/>
              </a:rPr>
              <a:t> is a </a:t>
            </a:r>
            <a:r>
              <a:rPr lang="en-GB" sz="1100" b="1" i="1" dirty="0">
                <a:solidFill>
                  <a:schemeClr val="dk2"/>
                </a:solidFill>
                <a:latin typeface="Playfair Display"/>
                <a:ea typeface="Playfair Display"/>
                <a:cs typeface="Playfair Display"/>
                <a:sym typeface="Playfair Display"/>
              </a:rPr>
              <a:t>Natural Language Processing</a:t>
            </a:r>
            <a:r>
              <a:rPr lang="en-GB" sz="1100" b="1" dirty="0">
                <a:solidFill>
                  <a:schemeClr val="dk2"/>
                </a:solidFill>
                <a:latin typeface="Playfair Display"/>
                <a:ea typeface="Playfair Display"/>
                <a:cs typeface="Playfair Display"/>
                <a:sym typeface="Playfair Display"/>
              </a:rPr>
              <a:t> task; it refers to finding patterns in data and inferring the emotion of the given piece of information which could be classified into one of these categories: </a:t>
            </a:r>
            <a:r>
              <a:rPr lang="en-GB" sz="1100" b="1" i="1" dirty="0">
                <a:solidFill>
                  <a:schemeClr val="dk2"/>
                </a:solidFill>
                <a:latin typeface="Playfair Display"/>
                <a:ea typeface="Playfair Display"/>
                <a:cs typeface="Playfair Display"/>
                <a:sym typeface="Playfair Display"/>
              </a:rPr>
              <a:t>Negative, Neutral, and Positive</a:t>
            </a:r>
            <a:r>
              <a:rPr lang="en-GB" sz="1100" b="1" dirty="0">
                <a:solidFill>
                  <a:schemeClr val="dk2"/>
                </a:solidFill>
                <a:latin typeface="Playfair Display"/>
                <a:ea typeface="Playfair Display"/>
                <a:cs typeface="Playfair Display"/>
                <a:sym typeface="Playfair Display"/>
              </a:rPr>
              <a:t>.</a:t>
            </a:r>
            <a:endParaRPr sz="1100" b="1" dirty="0">
              <a:solidFill>
                <a:schemeClr val="dk2"/>
              </a:solidFill>
              <a:latin typeface="Playfair Display"/>
              <a:ea typeface="Playfair Display"/>
              <a:cs typeface="Playfair Display"/>
              <a:sym typeface="Playfair Display"/>
            </a:endParaRPr>
          </a:p>
          <a:p>
            <a:pPr marL="0" lvl="0" indent="0" algn="l" rtl="0">
              <a:lnSpc>
                <a:spcPct val="115000"/>
              </a:lnSpc>
              <a:spcBef>
                <a:spcPts val="1200"/>
              </a:spcBef>
              <a:spcAft>
                <a:spcPts val="0"/>
              </a:spcAft>
              <a:buClr>
                <a:schemeClr val="dk2"/>
              </a:buClr>
              <a:buSzPts val="1100"/>
              <a:buFont typeface="Arial"/>
              <a:buNone/>
            </a:pPr>
            <a:r>
              <a:rPr lang="en-GB" sz="1100" b="1" dirty="0">
                <a:solidFill>
                  <a:schemeClr val="dk2"/>
                </a:solidFill>
                <a:latin typeface="Playfair Display"/>
                <a:ea typeface="Playfair Display"/>
                <a:cs typeface="Playfair Display"/>
                <a:sym typeface="Playfair Display"/>
              </a:rPr>
              <a:t>It’s a form of text analytics that uses Natural Language Processing (NLP) and Machine Learning. </a:t>
            </a:r>
            <a:endParaRPr sz="1100" b="1" dirty="0">
              <a:solidFill>
                <a:schemeClr val="dk2"/>
              </a:solidFill>
              <a:latin typeface="Playfair Display"/>
              <a:ea typeface="Playfair Display"/>
              <a:cs typeface="Playfair Display"/>
              <a:sym typeface="Playfair Display"/>
            </a:endParaRPr>
          </a:p>
          <a:p>
            <a:pPr marL="0" lvl="0" indent="0" algn="l" rtl="0">
              <a:lnSpc>
                <a:spcPct val="115000"/>
              </a:lnSpc>
              <a:spcBef>
                <a:spcPts val="1200"/>
              </a:spcBef>
              <a:spcAft>
                <a:spcPts val="1200"/>
              </a:spcAft>
              <a:buClr>
                <a:schemeClr val="dk2"/>
              </a:buClr>
              <a:buSzPts val="1100"/>
              <a:buFont typeface="Arial"/>
              <a:buNone/>
            </a:pPr>
            <a:r>
              <a:rPr lang="en-GB" sz="1100" b="1" dirty="0">
                <a:solidFill>
                  <a:schemeClr val="dk2"/>
                </a:solidFill>
                <a:latin typeface="Playfair Display"/>
                <a:ea typeface="Playfair Display"/>
                <a:cs typeface="Playfair Display"/>
                <a:sym typeface="Playfair Display"/>
              </a:rPr>
              <a:t>Sentiment analysis is also known as “Opinion mining” or “Emotion Artificial Intelligence”.</a:t>
            </a:r>
            <a:endParaRPr sz="1100" b="1" dirty="0">
              <a:latin typeface="Playfair Display"/>
              <a:ea typeface="Playfair Display"/>
              <a:cs typeface="Playfair Display"/>
              <a:sym typeface="Playfair Display"/>
            </a:endParaRPr>
          </a:p>
        </p:txBody>
      </p:sp>
      <p:sp>
        <p:nvSpPr>
          <p:cNvPr id="142" name="Google Shape;142;p19"/>
          <p:cNvSpPr/>
          <p:nvPr/>
        </p:nvSpPr>
        <p:spPr>
          <a:xfrm>
            <a:off x="142600" y="336100"/>
            <a:ext cx="5520300" cy="6315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700" b="1">
                <a:solidFill>
                  <a:schemeClr val="lt1"/>
                </a:solidFill>
                <a:latin typeface="Playfair Display"/>
                <a:ea typeface="Playfair Display"/>
                <a:cs typeface="Playfair Display"/>
                <a:sym typeface="Playfair Display"/>
              </a:rPr>
              <a:t>SENTIMENT ANALYSIS</a:t>
            </a:r>
            <a:endParaRPr sz="2700" b="1">
              <a:solidFill>
                <a:schemeClr val="lt1"/>
              </a:solidFill>
              <a:latin typeface="Playfair Display"/>
              <a:ea typeface="Playfair Display"/>
              <a:cs typeface="Playfair Display"/>
              <a:sym typeface="Playfair Display"/>
            </a:endParaRPr>
          </a:p>
        </p:txBody>
      </p:sp>
      <p:pic>
        <p:nvPicPr>
          <p:cNvPr id="143" name="Google Shape;143;p19"/>
          <p:cNvPicPr preferRelativeResize="0"/>
          <p:nvPr/>
        </p:nvPicPr>
        <p:blipFill>
          <a:blip r:embed="rId4">
            <a:alphaModFix/>
          </a:blip>
          <a:stretch>
            <a:fillRect/>
          </a:stretch>
        </p:blipFill>
        <p:spPr>
          <a:xfrm>
            <a:off x="839100" y="3420025"/>
            <a:ext cx="3857625" cy="1483725"/>
          </a:xfrm>
          <a:prstGeom prst="rect">
            <a:avLst/>
          </a:prstGeom>
          <a:noFill/>
          <a:ln>
            <a:noFill/>
          </a:ln>
        </p:spPr>
      </p:pic>
      <p:pic>
        <p:nvPicPr>
          <p:cNvPr id="144" name="Google Shape;144;p19"/>
          <p:cNvPicPr preferRelativeResize="0"/>
          <p:nvPr/>
        </p:nvPicPr>
        <p:blipFill>
          <a:blip r:embed="rId5">
            <a:alphaModFix/>
          </a:blip>
          <a:stretch>
            <a:fillRect/>
          </a:stretch>
        </p:blipFill>
        <p:spPr>
          <a:xfrm>
            <a:off x="4837950" y="877975"/>
            <a:ext cx="4555425" cy="3654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0"/>
          <p:cNvSpPr txBox="1">
            <a:spLocks noGrp="1"/>
          </p:cNvSpPr>
          <p:nvPr>
            <p:ph type="body" idx="1"/>
          </p:nvPr>
        </p:nvSpPr>
        <p:spPr>
          <a:xfrm>
            <a:off x="0" y="0"/>
            <a:ext cx="4239000" cy="5143500"/>
          </a:xfrm>
          <a:prstGeom prst="rect">
            <a:avLst/>
          </a:prstGeom>
          <a:solidFill>
            <a:srgbClr val="FFFFFF">
              <a:alpha val="88100"/>
            </a:srgbClr>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1000">
                <a:latin typeface="Georgia"/>
                <a:ea typeface="Georgia"/>
                <a:cs typeface="Georgia"/>
                <a:sym typeface="Georgia"/>
              </a:rPr>
              <a:t>Here the method we have used in our project is </a:t>
            </a:r>
            <a:r>
              <a:rPr lang="en-GB" sz="1000" b="1" i="1">
                <a:latin typeface="Georgia"/>
                <a:ea typeface="Georgia"/>
                <a:cs typeface="Georgia"/>
                <a:sym typeface="Georgia"/>
              </a:rPr>
              <a:t>Lexicon-based Sentiment Analysis</a:t>
            </a:r>
            <a:r>
              <a:rPr lang="en-GB" sz="1000">
                <a:latin typeface="Georgia"/>
                <a:ea typeface="Georgia"/>
                <a:cs typeface="Georgia"/>
                <a:sym typeface="Georgia"/>
              </a:rPr>
              <a:t>. </a:t>
            </a:r>
            <a:endParaRPr sz="1000">
              <a:latin typeface="Georgia"/>
              <a:ea typeface="Georgia"/>
              <a:cs typeface="Georgia"/>
              <a:sym typeface="Georgia"/>
            </a:endParaRPr>
          </a:p>
          <a:p>
            <a:pPr marL="457200" lvl="0" indent="-292100" algn="just" rtl="0">
              <a:spcBef>
                <a:spcPts val="1200"/>
              </a:spcBef>
              <a:spcAft>
                <a:spcPts val="0"/>
              </a:spcAft>
              <a:buSzPts val="1000"/>
              <a:buFont typeface="Georgia"/>
              <a:buChar char="❏"/>
            </a:pPr>
            <a:r>
              <a:rPr lang="en-GB" sz="1000" b="1" i="1">
                <a:latin typeface="Georgia"/>
                <a:ea typeface="Georgia"/>
                <a:cs typeface="Georgia"/>
                <a:sym typeface="Georgia"/>
              </a:rPr>
              <a:t>Lexicon-based Sentiment Analysis</a:t>
            </a:r>
            <a:r>
              <a:rPr lang="en-GB" sz="1000">
                <a:latin typeface="Georgia"/>
                <a:ea typeface="Georgia"/>
                <a:cs typeface="Georgia"/>
                <a:sym typeface="Georgia"/>
              </a:rPr>
              <a:t>- </a:t>
            </a:r>
            <a:r>
              <a:rPr lang="en-GB" sz="1000">
                <a:solidFill>
                  <a:srgbClr val="2E2E2E"/>
                </a:solidFill>
                <a:latin typeface="Georgia"/>
                <a:ea typeface="Georgia"/>
                <a:cs typeface="Georgia"/>
                <a:sym typeface="Georgia"/>
              </a:rPr>
              <a:t>One of the approaches or techniques of </a:t>
            </a:r>
            <a:r>
              <a:rPr lang="en-GB" sz="1000" i="1">
                <a:solidFill>
                  <a:srgbClr val="2E2E2E"/>
                </a:solidFill>
                <a:uFill>
                  <a:noFill/>
                </a:uFill>
                <a:latin typeface="Georgia"/>
                <a:ea typeface="Georgia"/>
                <a:cs typeface="Georgia"/>
                <a:sym typeface="Georgia"/>
                <a:hlinkClick r:id="rId4">
                  <a:extLst>
                    <a:ext uri="{A12FA001-AC4F-418D-AE19-62706E023703}">
                      <ahyp:hlinkClr xmlns:ahyp="http://schemas.microsoft.com/office/drawing/2018/hyperlinkcolor" val="tx"/>
                    </a:ext>
                  </a:extLst>
                </a:hlinkClick>
              </a:rPr>
              <a:t>semantic analysis</a:t>
            </a:r>
            <a:r>
              <a:rPr lang="en-GB" sz="1000">
                <a:solidFill>
                  <a:srgbClr val="2E2E2E"/>
                </a:solidFill>
                <a:latin typeface="Georgia"/>
                <a:ea typeface="Georgia"/>
                <a:cs typeface="Georgia"/>
                <a:sym typeface="Georgia"/>
              </a:rPr>
              <a:t> is the lexicon-based approach. This technique calculates the </a:t>
            </a:r>
            <a:r>
              <a:rPr lang="en-GB" sz="1000">
                <a:solidFill>
                  <a:srgbClr val="2E2E2E"/>
                </a:solidFill>
                <a:uFill>
                  <a:noFill/>
                </a:uFill>
                <a:latin typeface="Georgia"/>
                <a:ea typeface="Georgia"/>
                <a:cs typeface="Georgia"/>
                <a:sym typeface="Georgia"/>
                <a:hlinkClick r:id="rId5">
                  <a:extLst>
                    <a:ext uri="{A12FA001-AC4F-418D-AE19-62706E023703}">
                      <ahyp:hlinkClr xmlns:ahyp="http://schemas.microsoft.com/office/drawing/2018/hyperlinkcolor" val="tx"/>
                    </a:ext>
                  </a:extLst>
                </a:hlinkClick>
              </a:rPr>
              <a:t>sentiment orientations</a:t>
            </a:r>
            <a:r>
              <a:rPr lang="en-GB" sz="1000">
                <a:solidFill>
                  <a:srgbClr val="2E2E2E"/>
                </a:solidFill>
                <a:latin typeface="Georgia"/>
                <a:ea typeface="Georgia"/>
                <a:cs typeface="Georgia"/>
                <a:sym typeface="Georgia"/>
              </a:rPr>
              <a:t> of the whole document or set of sentence(s) from semantic orientation of lexicons. Semantic orientation can be positive, negative, or neutral. The dictionary of lexicons can be created manually as well as automatically generated.</a:t>
            </a:r>
            <a:endParaRPr sz="1000">
              <a:solidFill>
                <a:srgbClr val="2E2E2E"/>
              </a:solidFill>
              <a:latin typeface="Georgia"/>
              <a:ea typeface="Georgia"/>
              <a:cs typeface="Georgia"/>
              <a:sym typeface="Georgia"/>
            </a:endParaRPr>
          </a:p>
          <a:p>
            <a:pPr marL="0" lvl="0" indent="0" algn="just" rtl="0">
              <a:spcBef>
                <a:spcPts val="1200"/>
              </a:spcBef>
              <a:spcAft>
                <a:spcPts val="0"/>
              </a:spcAft>
              <a:buNone/>
            </a:pPr>
            <a:r>
              <a:rPr lang="en-GB" sz="1000">
                <a:solidFill>
                  <a:srgbClr val="2E2E2E"/>
                </a:solidFill>
                <a:latin typeface="Georgia"/>
                <a:ea typeface="Georgia"/>
                <a:cs typeface="Georgia"/>
                <a:sym typeface="Georgia"/>
              </a:rPr>
              <a:t>Lexicon-based techniques use adjectives and adverbs to discover the semantic orientation of the text. For calculating any text orientation, adjective and adverb combinations are extracted with their sentiment orientation value.</a:t>
            </a:r>
            <a:endParaRPr sz="1000">
              <a:solidFill>
                <a:srgbClr val="2E2E2E"/>
              </a:solidFill>
              <a:latin typeface="Georgia"/>
              <a:ea typeface="Georgia"/>
              <a:cs typeface="Georgia"/>
              <a:sym typeface="Georgia"/>
            </a:endParaRPr>
          </a:p>
          <a:p>
            <a:pPr marL="457200" lvl="0" indent="-292100" algn="just" rtl="0">
              <a:spcBef>
                <a:spcPts val="1200"/>
              </a:spcBef>
              <a:spcAft>
                <a:spcPts val="0"/>
              </a:spcAft>
              <a:buSzPts val="1000"/>
              <a:buFont typeface="Georgia"/>
              <a:buChar char="❏"/>
            </a:pPr>
            <a:r>
              <a:rPr lang="en-GB" sz="1000" b="1" i="1">
                <a:latin typeface="Georgia"/>
                <a:ea typeface="Georgia"/>
                <a:cs typeface="Georgia"/>
                <a:sym typeface="Georgia"/>
              </a:rPr>
              <a:t>The dictionary-based approach</a:t>
            </a:r>
            <a:r>
              <a:rPr lang="en-GB" sz="1000" i="1">
                <a:latin typeface="Georgia"/>
                <a:ea typeface="Georgia"/>
                <a:cs typeface="Georgia"/>
                <a:sym typeface="Georgia"/>
              </a:rPr>
              <a:t>- </a:t>
            </a:r>
            <a:r>
              <a:rPr lang="en-GB" sz="1000">
                <a:solidFill>
                  <a:srgbClr val="2E2E2E"/>
                </a:solidFill>
                <a:latin typeface="Georgia"/>
                <a:ea typeface="Georgia"/>
                <a:cs typeface="Georgia"/>
                <a:sym typeface="Georgia"/>
              </a:rPr>
              <a:t>In this approach, a dictionary is created by taking a few words initially. Then an online dictionary or thesaurus can be used to expand that dictionary by incorporating synonyms and antonyms of those words. The dictionary is expanded till no new words can be added to that dictionary. The dictionary can be refined by manual inspection.</a:t>
            </a:r>
            <a:endParaRPr sz="700" i="1">
              <a:latin typeface="Georgia"/>
              <a:ea typeface="Georgia"/>
              <a:cs typeface="Georgia"/>
              <a:sym typeface="Georgia"/>
            </a:endParaRPr>
          </a:p>
          <a:p>
            <a:pPr marL="0" lvl="0" indent="0" algn="just" rtl="0">
              <a:spcBef>
                <a:spcPts val="1200"/>
              </a:spcBef>
              <a:spcAft>
                <a:spcPts val="0"/>
              </a:spcAft>
              <a:buClr>
                <a:schemeClr val="dk2"/>
              </a:buClr>
              <a:buSzPts val="1100"/>
              <a:buFont typeface="Arial"/>
              <a:buNone/>
            </a:pPr>
            <a:r>
              <a:rPr lang="en-GB" sz="1000">
                <a:latin typeface="Georgia"/>
                <a:ea typeface="Georgia"/>
                <a:cs typeface="Georgia"/>
                <a:sym typeface="Georgia"/>
              </a:rPr>
              <a:t>Then we have tried to analyze by using the user rating and three types of dictionary-based approaches; i.e., </a:t>
            </a:r>
            <a:r>
              <a:rPr lang="en-GB" sz="1000" b="1" i="1">
                <a:latin typeface="Georgia"/>
                <a:ea typeface="Georgia"/>
                <a:cs typeface="Georgia"/>
                <a:sym typeface="Georgia"/>
              </a:rPr>
              <a:t>TextBlob, SentiWordNet and Vader.</a:t>
            </a:r>
            <a:endParaRPr sz="1000" b="1" i="1">
              <a:latin typeface="Georgia"/>
              <a:ea typeface="Georgia"/>
              <a:cs typeface="Georgia"/>
              <a:sym typeface="Georgia"/>
            </a:endParaRPr>
          </a:p>
          <a:p>
            <a:pPr marL="0" lvl="0" indent="0" algn="just" rtl="0">
              <a:spcBef>
                <a:spcPts val="1200"/>
              </a:spcBef>
              <a:spcAft>
                <a:spcPts val="1200"/>
              </a:spcAft>
              <a:buNone/>
            </a:pPr>
            <a:endParaRPr sz="1100">
              <a:latin typeface="Times New Roman"/>
              <a:ea typeface="Times New Roman"/>
              <a:cs typeface="Times New Roman"/>
              <a:sym typeface="Times New Roman"/>
            </a:endParaRPr>
          </a:p>
        </p:txBody>
      </p:sp>
      <p:sp>
        <p:nvSpPr>
          <p:cNvPr id="150" name="Google Shape;150;p20"/>
          <p:cNvSpPr/>
          <p:nvPr/>
        </p:nvSpPr>
        <p:spPr>
          <a:xfrm>
            <a:off x="4284850" y="4032150"/>
            <a:ext cx="1427544" cy="849960"/>
          </a:xfrm>
          <a:prstGeom prst="cloud">
            <a:avLst/>
          </a:prstGeom>
          <a:gradFill>
            <a:gsLst>
              <a:gs pos="0">
                <a:srgbClr val="D4E5F5"/>
              </a:gs>
              <a:gs pos="100000">
                <a:srgbClr val="70A4D5"/>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i="1">
                <a:latin typeface="Average"/>
                <a:ea typeface="Average"/>
                <a:cs typeface="Average"/>
                <a:sym typeface="Average"/>
              </a:rPr>
              <a:t>TextBlob</a:t>
            </a:r>
            <a:endParaRPr sz="1300" b="1" i="1">
              <a:latin typeface="Average"/>
              <a:ea typeface="Average"/>
              <a:cs typeface="Average"/>
              <a:sym typeface="Average"/>
            </a:endParaRPr>
          </a:p>
        </p:txBody>
      </p:sp>
      <p:sp>
        <p:nvSpPr>
          <p:cNvPr id="151" name="Google Shape;151;p20"/>
          <p:cNvSpPr/>
          <p:nvPr/>
        </p:nvSpPr>
        <p:spPr>
          <a:xfrm>
            <a:off x="5758250" y="3934075"/>
            <a:ext cx="1815264" cy="1046088"/>
          </a:xfrm>
          <a:prstGeom prst="cloud">
            <a:avLst/>
          </a:prstGeom>
          <a:gradFill>
            <a:gsLst>
              <a:gs pos="0">
                <a:srgbClr val="D4E5F5"/>
              </a:gs>
              <a:gs pos="100000">
                <a:srgbClr val="70A4D5"/>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i="1">
                <a:latin typeface="Average"/>
                <a:ea typeface="Average"/>
                <a:cs typeface="Average"/>
                <a:sym typeface="Average"/>
              </a:rPr>
              <a:t>SentiWordNet</a:t>
            </a:r>
            <a:endParaRPr sz="1300" b="1" i="1">
              <a:latin typeface="Average"/>
              <a:ea typeface="Average"/>
              <a:cs typeface="Average"/>
              <a:sym typeface="Average"/>
            </a:endParaRPr>
          </a:p>
        </p:txBody>
      </p:sp>
      <p:sp>
        <p:nvSpPr>
          <p:cNvPr id="152" name="Google Shape;152;p20"/>
          <p:cNvSpPr/>
          <p:nvPr/>
        </p:nvSpPr>
        <p:spPr>
          <a:xfrm>
            <a:off x="7647800" y="3890475"/>
            <a:ext cx="1427544" cy="1046088"/>
          </a:xfrm>
          <a:prstGeom prst="cloud">
            <a:avLst/>
          </a:prstGeom>
          <a:gradFill>
            <a:gsLst>
              <a:gs pos="0">
                <a:srgbClr val="D4E5F5"/>
              </a:gs>
              <a:gs pos="100000">
                <a:srgbClr val="70A4D5"/>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i="1">
                <a:latin typeface="Average"/>
                <a:ea typeface="Average"/>
                <a:cs typeface="Average"/>
                <a:sym typeface="Average"/>
              </a:rPr>
              <a:t>Vader</a:t>
            </a:r>
            <a:endParaRPr sz="1300" b="1" i="1">
              <a:latin typeface="Average"/>
              <a:ea typeface="Average"/>
              <a:cs typeface="Average"/>
              <a:sym typeface="Average"/>
            </a:endParaRPr>
          </a:p>
        </p:txBody>
      </p:sp>
      <p:sp>
        <p:nvSpPr>
          <p:cNvPr id="153" name="Google Shape;153;p20"/>
          <p:cNvSpPr/>
          <p:nvPr/>
        </p:nvSpPr>
        <p:spPr>
          <a:xfrm>
            <a:off x="5612100" y="2212050"/>
            <a:ext cx="2103192" cy="1046088"/>
          </a:xfrm>
          <a:prstGeom prst="cloud">
            <a:avLst/>
          </a:prstGeom>
          <a:gradFill>
            <a:gsLst>
              <a:gs pos="0">
                <a:srgbClr val="D4E5F5"/>
              </a:gs>
              <a:gs pos="100000">
                <a:srgbClr val="70A4D5"/>
              </a:gs>
            </a:gsLst>
            <a:path path="circle">
              <a:fillToRect l="50000" t="50000" r="50000" b="50000"/>
            </a:path>
            <a:tileRect/>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Clr>
                <a:schemeClr val="dk2"/>
              </a:buClr>
              <a:buSzPts val="1100"/>
              <a:buFont typeface="Arial"/>
              <a:buNone/>
            </a:pPr>
            <a:r>
              <a:rPr lang="en-GB" sz="1300" b="1" i="1">
                <a:solidFill>
                  <a:schemeClr val="dk2"/>
                </a:solidFill>
                <a:latin typeface="Average"/>
                <a:ea typeface="Average"/>
                <a:cs typeface="Average"/>
                <a:sym typeface="Average"/>
              </a:rPr>
              <a:t>Dictionary- Based Approach</a:t>
            </a:r>
            <a:endParaRPr sz="1500" b="1" i="1">
              <a:latin typeface="Average"/>
              <a:ea typeface="Average"/>
              <a:cs typeface="Average"/>
              <a:sym typeface="Average"/>
            </a:endParaRPr>
          </a:p>
        </p:txBody>
      </p:sp>
      <p:sp>
        <p:nvSpPr>
          <p:cNvPr id="154" name="Google Shape;154;p20"/>
          <p:cNvSpPr/>
          <p:nvPr/>
        </p:nvSpPr>
        <p:spPr>
          <a:xfrm>
            <a:off x="6609284" y="839150"/>
            <a:ext cx="2358180" cy="1046088"/>
          </a:xfrm>
          <a:prstGeom prst="cloud">
            <a:avLst/>
          </a:prstGeom>
          <a:gradFill>
            <a:gsLst>
              <a:gs pos="0">
                <a:srgbClr val="D4E5F5"/>
              </a:gs>
              <a:gs pos="100000">
                <a:srgbClr val="70A4D5"/>
              </a:gs>
            </a:gsLst>
            <a:path path="circle">
              <a:fillToRect l="50000" t="50000" r="50000" b="50000"/>
            </a:path>
            <a:tileRect/>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Clr>
                <a:schemeClr val="dk2"/>
              </a:buClr>
              <a:buSzPts val="1100"/>
              <a:buFont typeface="Arial"/>
              <a:buNone/>
            </a:pPr>
            <a:r>
              <a:rPr lang="en-GB" sz="1300" b="1" i="1">
                <a:solidFill>
                  <a:schemeClr val="dk2"/>
                </a:solidFill>
                <a:latin typeface="Average"/>
                <a:ea typeface="Average"/>
                <a:cs typeface="Average"/>
                <a:sym typeface="Average"/>
              </a:rPr>
              <a:t>Lexicon-Based Approach</a:t>
            </a:r>
            <a:endParaRPr sz="1300" b="1" i="1">
              <a:latin typeface="Average"/>
              <a:ea typeface="Average"/>
              <a:cs typeface="Average"/>
              <a:sym typeface="Average"/>
            </a:endParaRPr>
          </a:p>
        </p:txBody>
      </p:sp>
      <p:sp>
        <p:nvSpPr>
          <p:cNvPr id="155" name="Google Shape;155;p20"/>
          <p:cNvSpPr/>
          <p:nvPr/>
        </p:nvSpPr>
        <p:spPr>
          <a:xfrm>
            <a:off x="4432463" y="0"/>
            <a:ext cx="2451816" cy="926316"/>
          </a:xfrm>
          <a:prstGeom prst="cloud">
            <a:avLst/>
          </a:prstGeom>
          <a:gradFill>
            <a:gsLst>
              <a:gs pos="0">
                <a:srgbClr val="D4E5F5"/>
              </a:gs>
              <a:gs pos="100000">
                <a:srgbClr val="70A4D5"/>
              </a:gs>
            </a:gsLst>
            <a:path path="circle">
              <a:fillToRect l="50000" t="50000" r="50000" b="50000"/>
            </a:path>
            <a:tileRect/>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i="1">
                <a:latin typeface="Average"/>
                <a:ea typeface="Average"/>
                <a:cs typeface="Average"/>
                <a:sym typeface="Average"/>
              </a:rPr>
              <a:t>Sentiment Analysis</a:t>
            </a:r>
            <a:endParaRPr sz="1300" b="1" i="1">
              <a:latin typeface="Average"/>
              <a:ea typeface="Average"/>
              <a:cs typeface="Average"/>
              <a:sym typeface="Average"/>
            </a:endParaRPr>
          </a:p>
        </p:txBody>
      </p:sp>
      <p:cxnSp>
        <p:nvCxnSpPr>
          <p:cNvPr id="156" name="Google Shape;156;p20"/>
          <p:cNvCxnSpPr/>
          <p:nvPr/>
        </p:nvCxnSpPr>
        <p:spPr>
          <a:xfrm flipH="1">
            <a:off x="5274400" y="3138400"/>
            <a:ext cx="686400" cy="893700"/>
          </a:xfrm>
          <a:prstGeom prst="straightConnector1">
            <a:avLst/>
          </a:prstGeom>
          <a:noFill/>
          <a:ln w="19050" cap="flat" cmpd="sng">
            <a:solidFill>
              <a:schemeClr val="dk2"/>
            </a:solidFill>
            <a:prstDash val="solid"/>
            <a:round/>
            <a:headEnd type="none" w="med" len="med"/>
            <a:tailEnd type="stealth" w="med" len="med"/>
          </a:ln>
        </p:spPr>
      </p:cxnSp>
      <p:cxnSp>
        <p:nvCxnSpPr>
          <p:cNvPr id="157" name="Google Shape;157;p20"/>
          <p:cNvCxnSpPr>
            <a:stCxn id="153" idx="1"/>
            <a:endCxn id="151" idx="3"/>
          </p:cNvCxnSpPr>
          <p:nvPr/>
        </p:nvCxnSpPr>
        <p:spPr>
          <a:xfrm>
            <a:off x="6663696" y="3257024"/>
            <a:ext cx="2100" cy="736800"/>
          </a:xfrm>
          <a:prstGeom prst="straightConnector1">
            <a:avLst/>
          </a:prstGeom>
          <a:noFill/>
          <a:ln w="19050" cap="flat" cmpd="sng">
            <a:solidFill>
              <a:schemeClr val="dk2"/>
            </a:solidFill>
            <a:prstDash val="solid"/>
            <a:round/>
            <a:headEnd type="none" w="med" len="med"/>
            <a:tailEnd type="stealth" w="med" len="med"/>
          </a:ln>
        </p:spPr>
      </p:cxnSp>
      <p:cxnSp>
        <p:nvCxnSpPr>
          <p:cNvPr id="158" name="Google Shape;158;p20"/>
          <p:cNvCxnSpPr/>
          <p:nvPr/>
        </p:nvCxnSpPr>
        <p:spPr>
          <a:xfrm>
            <a:off x="7442825" y="2964050"/>
            <a:ext cx="730200" cy="915300"/>
          </a:xfrm>
          <a:prstGeom prst="straightConnector1">
            <a:avLst/>
          </a:prstGeom>
          <a:noFill/>
          <a:ln w="19050" cap="flat" cmpd="sng">
            <a:solidFill>
              <a:schemeClr val="dk2"/>
            </a:solidFill>
            <a:prstDash val="solid"/>
            <a:round/>
            <a:headEnd type="none" w="med" len="med"/>
            <a:tailEnd type="stealth" w="med" len="med"/>
          </a:ln>
        </p:spPr>
      </p:cxnSp>
      <p:cxnSp>
        <p:nvCxnSpPr>
          <p:cNvPr id="159" name="Google Shape;159;p20"/>
          <p:cNvCxnSpPr>
            <a:stCxn id="155" idx="1"/>
          </p:cNvCxnSpPr>
          <p:nvPr/>
        </p:nvCxnSpPr>
        <p:spPr>
          <a:xfrm flipH="1">
            <a:off x="5652971" y="925330"/>
            <a:ext cx="5400" cy="556800"/>
          </a:xfrm>
          <a:prstGeom prst="straightConnector1">
            <a:avLst/>
          </a:prstGeom>
          <a:noFill/>
          <a:ln w="19050" cap="flat" cmpd="sng">
            <a:solidFill>
              <a:schemeClr val="dk2"/>
            </a:solidFill>
            <a:prstDash val="solid"/>
            <a:round/>
            <a:headEnd type="none" w="med" len="med"/>
            <a:tailEnd type="none" w="med" len="med"/>
          </a:ln>
        </p:spPr>
      </p:cxnSp>
      <p:cxnSp>
        <p:nvCxnSpPr>
          <p:cNvPr id="160" name="Google Shape;160;p20"/>
          <p:cNvCxnSpPr/>
          <p:nvPr/>
        </p:nvCxnSpPr>
        <p:spPr>
          <a:xfrm>
            <a:off x="5666575" y="1482025"/>
            <a:ext cx="937200" cy="21900"/>
          </a:xfrm>
          <a:prstGeom prst="straightConnector1">
            <a:avLst/>
          </a:prstGeom>
          <a:noFill/>
          <a:ln w="19050" cap="flat" cmpd="sng">
            <a:solidFill>
              <a:schemeClr val="dk2"/>
            </a:solidFill>
            <a:prstDash val="solid"/>
            <a:round/>
            <a:headEnd type="none" w="med" len="med"/>
            <a:tailEnd type="stealth" w="med" len="med"/>
          </a:ln>
        </p:spPr>
      </p:cxnSp>
      <p:cxnSp>
        <p:nvCxnSpPr>
          <p:cNvPr id="161" name="Google Shape;161;p20"/>
          <p:cNvCxnSpPr/>
          <p:nvPr/>
        </p:nvCxnSpPr>
        <p:spPr>
          <a:xfrm>
            <a:off x="8238325" y="1754450"/>
            <a:ext cx="21900" cy="577500"/>
          </a:xfrm>
          <a:prstGeom prst="straightConnector1">
            <a:avLst/>
          </a:prstGeom>
          <a:noFill/>
          <a:ln w="19050" cap="flat" cmpd="sng">
            <a:solidFill>
              <a:schemeClr val="dk2"/>
            </a:solidFill>
            <a:prstDash val="solid"/>
            <a:round/>
            <a:headEnd type="none" w="med" len="med"/>
            <a:tailEnd type="none" w="med" len="med"/>
          </a:ln>
        </p:spPr>
      </p:cxnSp>
      <p:cxnSp>
        <p:nvCxnSpPr>
          <p:cNvPr id="162" name="Google Shape;162;p20"/>
          <p:cNvCxnSpPr/>
          <p:nvPr/>
        </p:nvCxnSpPr>
        <p:spPr>
          <a:xfrm flipH="1">
            <a:off x="7573500" y="2332000"/>
            <a:ext cx="697500" cy="10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21"/>
          <p:cNvSpPr/>
          <p:nvPr/>
        </p:nvSpPr>
        <p:spPr>
          <a:xfrm>
            <a:off x="132400" y="162950"/>
            <a:ext cx="8871300" cy="4827900"/>
          </a:xfrm>
          <a:prstGeom prst="rect">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132400" y="280425"/>
            <a:ext cx="5207700" cy="792600"/>
          </a:xfrm>
          <a:prstGeom prst="homePlat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txBox="1"/>
          <p:nvPr/>
        </p:nvSpPr>
        <p:spPr>
          <a:xfrm>
            <a:off x="451150" y="392025"/>
            <a:ext cx="442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b="1">
                <a:solidFill>
                  <a:schemeClr val="lt1"/>
                </a:solidFill>
                <a:latin typeface="Playfair Display"/>
                <a:ea typeface="Playfair Display"/>
                <a:cs typeface="Playfair Display"/>
                <a:sym typeface="Playfair Display"/>
              </a:rPr>
              <a:t>METHODOLOGY</a:t>
            </a:r>
            <a:endParaRPr sz="2500" b="1">
              <a:solidFill>
                <a:schemeClr val="lt1"/>
              </a:solidFill>
              <a:latin typeface="Playfair Display"/>
              <a:ea typeface="Playfair Display"/>
              <a:cs typeface="Playfair Display"/>
              <a:sym typeface="Playfair Display"/>
            </a:endParaRPr>
          </a:p>
        </p:txBody>
      </p:sp>
      <p:sp>
        <p:nvSpPr>
          <p:cNvPr id="170" name="Google Shape;170;p21"/>
          <p:cNvSpPr/>
          <p:nvPr/>
        </p:nvSpPr>
        <p:spPr>
          <a:xfrm>
            <a:off x="253400" y="1838250"/>
            <a:ext cx="2098200" cy="733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latin typeface="Playfair Display"/>
                <a:ea typeface="Playfair Display"/>
                <a:cs typeface="Playfair Display"/>
                <a:sym typeface="Playfair Display"/>
              </a:rPr>
              <a:t>Data Collection</a:t>
            </a:r>
            <a:endParaRPr sz="2000" b="1">
              <a:latin typeface="Playfair Display"/>
              <a:ea typeface="Playfair Display"/>
              <a:cs typeface="Playfair Display"/>
              <a:sym typeface="Playfair Display"/>
            </a:endParaRPr>
          </a:p>
        </p:txBody>
      </p:sp>
      <p:sp>
        <p:nvSpPr>
          <p:cNvPr id="171" name="Google Shape;171;p21"/>
          <p:cNvSpPr/>
          <p:nvPr/>
        </p:nvSpPr>
        <p:spPr>
          <a:xfrm>
            <a:off x="2488713" y="2070900"/>
            <a:ext cx="268200" cy="2682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2894025" y="1838250"/>
            <a:ext cx="2098200" cy="733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latin typeface="Playfair Display"/>
                <a:ea typeface="Playfair Display"/>
                <a:cs typeface="Playfair Display"/>
                <a:sym typeface="Playfair Display"/>
              </a:rPr>
              <a:t>Data Cleaning</a:t>
            </a:r>
            <a:endParaRPr sz="2000" b="1">
              <a:latin typeface="Playfair Display"/>
              <a:ea typeface="Playfair Display"/>
              <a:cs typeface="Playfair Display"/>
              <a:sym typeface="Playfair Display"/>
            </a:endParaRPr>
          </a:p>
        </p:txBody>
      </p:sp>
      <p:sp>
        <p:nvSpPr>
          <p:cNvPr id="173" name="Google Shape;173;p21"/>
          <p:cNvSpPr/>
          <p:nvPr/>
        </p:nvSpPr>
        <p:spPr>
          <a:xfrm>
            <a:off x="5155238" y="2070900"/>
            <a:ext cx="268200" cy="2682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5638275" y="1838250"/>
            <a:ext cx="2098200" cy="733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latin typeface="Playfair Display"/>
                <a:ea typeface="Playfair Display"/>
                <a:cs typeface="Playfair Display"/>
                <a:sym typeface="Playfair Display"/>
              </a:rPr>
              <a:t>Data Analysis</a:t>
            </a:r>
            <a:endParaRPr sz="2000" b="1">
              <a:latin typeface="Playfair Display"/>
              <a:ea typeface="Playfair Display"/>
              <a:cs typeface="Playfair Display"/>
              <a:sym typeface="Playfair Display"/>
            </a:endParaRPr>
          </a:p>
        </p:txBody>
      </p:sp>
      <p:cxnSp>
        <p:nvCxnSpPr>
          <p:cNvPr id="175" name="Google Shape;175;p21"/>
          <p:cNvCxnSpPr/>
          <p:nvPr/>
        </p:nvCxnSpPr>
        <p:spPr>
          <a:xfrm>
            <a:off x="6687375" y="2571750"/>
            <a:ext cx="30300" cy="1500300"/>
          </a:xfrm>
          <a:prstGeom prst="straightConnector1">
            <a:avLst/>
          </a:prstGeom>
          <a:noFill/>
          <a:ln w="28575" cap="flat" cmpd="sng">
            <a:solidFill>
              <a:schemeClr val="dk2"/>
            </a:solidFill>
            <a:prstDash val="solid"/>
            <a:round/>
            <a:headEnd type="none" w="med" len="med"/>
            <a:tailEnd type="triangle" w="med" len="med"/>
          </a:ln>
        </p:spPr>
      </p:cxnSp>
      <p:cxnSp>
        <p:nvCxnSpPr>
          <p:cNvPr id="176" name="Google Shape;176;p21"/>
          <p:cNvCxnSpPr/>
          <p:nvPr/>
        </p:nvCxnSpPr>
        <p:spPr>
          <a:xfrm flipH="1">
            <a:off x="5827725" y="2571750"/>
            <a:ext cx="850500" cy="768900"/>
          </a:xfrm>
          <a:prstGeom prst="straightConnector1">
            <a:avLst/>
          </a:prstGeom>
          <a:noFill/>
          <a:ln w="28575" cap="flat" cmpd="sng">
            <a:solidFill>
              <a:schemeClr val="dk2"/>
            </a:solidFill>
            <a:prstDash val="solid"/>
            <a:round/>
            <a:headEnd type="none" w="med" len="med"/>
            <a:tailEnd type="triangle" w="med" len="med"/>
          </a:ln>
        </p:spPr>
      </p:cxnSp>
      <p:cxnSp>
        <p:nvCxnSpPr>
          <p:cNvPr id="177" name="Google Shape;177;p21"/>
          <p:cNvCxnSpPr/>
          <p:nvPr/>
        </p:nvCxnSpPr>
        <p:spPr>
          <a:xfrm>
            <a:off x="6687375" y="2605350"/>
            <a:ext cx="908400" cy="625500"/>
          </a:xfrm>
          <a:prstGeom prst="straightConnector1">
            <a:avLst/>
          </a:prstGeom>
          <a:noFill/>
          <a:ln w="28575" cap="flat" cmpd="sng">
            <a:solidFill>
              <a:schemeClr val="dk2"/>
            </a:solidFill>
            <a:prstDash val="solid"/>
            <a:round/>
            <a:headEnd type="none" w="med" len="med"/>
            <a:tailEnd type="triangle" w="med" len="med"/>
          </a:ln>
        </p:spPr>
      </p:cxnSp>
      <p:sp>
        <p:nvSpPr>
          <p:cNvPr id="178" name="Google Shape;178;p21"/>
          <p:cNvSpPr/>
          <p:nvPr/>
        </p:nvSpPr>
        <p:spPr>
          <a:xfrm rot="10800000">
            <a:off x="4437906" y="3618707"/>
            <a:ext cx="268200" cy="2682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p:nvPr/>
        </p:nvSpPr>
        <p:spPr>
          <a:xfrm>
            <a:off x="2152025" y="3448575"/>
            <a:ext cx="2098200" cy="733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latin typeface="Playfair Display"/>
                <a:ea typeface="Playfair Display"/>
                <a:cs typeface="Playfair Display"/>
                <a:sym typeface="Playfair Display"/>
              </a:rPr>
              <a:t>Result</a:t>
            </a:r>
            <a:endParaRPr sz="2000" b="1">
              <a:latin typeface="Playfair Display"/>
              <a:ea typeface="Playfair Display"/>
              <a:cs typeface="Playfair Display"/>
              <a:sym typeface="Playfair Display"/>
            </a:endParaRPr>
          </a:p>
        </p:txBody>
      </p:sp>
      <p:sp>
        <p:nvSpPr>
          <p:cNvPr id="180" name="Google Shape;180;p21"/>
          <p:cNvSpPr txBox="1"/>
          <p:nvPr/>
        </p:nvSpPr>
        <p:spPr>
          <a:xfrm>
            <a:off x="5155250" y="3336975"/>
            <a:ext cx="1161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Playfair Display"/>
                <a:ea typeface="Playfair Display"/>
                <a:cs typeface="Playfair Display"/>
                <a:sym typeface="Playfair Display"/>
              </a:rPr>
              <a:t>TextBlob</a:t>
            </a:r>
            <a:endParaRPr sz="1600" b="1">
              <a:latin typeface="Playfair Display"/>
              <a:ea typeface="Playfair Display"/>
              <a:cs typeface="Playfair Display"/>
              <a:sym typeface="Playfair Display"/>
            </a:endParaRPr>
          </a:p>
        </p:txBody>
      </p:sp>
      <p:sp>
        <p:nvSpPr>
          <p:cNvPr id="181" name="Google Shape;181;p21"/>
          <p:cNvSpPr txBox="1"/>
          <p:nvPr/>
        </p:nvSpPr>
        <p:spPr>
          <a:xfrm>
            <a:off x="6000975" y="4023150"/>
            <a:ext cx="1594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Playfair Display"/>
                <a:ea typeface="Playfair Display"/>
                <a:cs typeface="Playfair Display"/>
                <a:sym typeface="Playfair Display"/>
              </a:rPr>
              <a:t>SentiWordNet</a:t>
            </a:r>
            <a:endParaRPr sz="1600" b="1">
              <a:latin typeface="Playfair Display"/>
              <a:ea typeface="Playfair Display"/>
              <a:cs typeface="Playfair Display"/>
              <a:sym typeface="Playfair Display"/>
            </a:endParaRPr>
          </a:p>
        </p:txBody>
      </p:sp>
      <p:sp>
        <p:nvSpPr>
          <p:cNvPr id="182" name="Google Shape;182;p21"/>
          <p:cNvSpPr txBox="1"/>
          <p:nvPr/>
        </p:nvSpPr>
        <p:spPr>
          <a:xfrm>
            <a:off x="7221275" y="3264450"/>
            <a:ext cx="90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Playfair Display"/>
                <a:ea typeface="Playfair Display"/>
                <a:cs typeface="Playfair Display"/>
                <a:sym typeface="Playfair Display"/>
              </a:rPr>
              <a:t>VADER</a:t>
            </a:r>
            <a:endParaRPr sz="1600" b="1">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2792</Words>
  <Application>Microsoft Office PowerPoint</Application>
  <PresentationFormat>On-screen Show (16:9)</PresentationFormat>
  <Paragraphs>349</Paragraphs>
  <Slides>27</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Verdana</vt:lpstr>
      <vt:lpstr>Oswald</vt:lpstr>
      <vt:lpstr>EB Garamond Medium</vt:lpstr>
      <vt:lpstr>Montserrat</vt:lpstr>
      <vt:lpstr>Playfair Display SemiBold</vt:lpstr>
      <vt:lpstr>Georgia</vt:lpstr>
      <vt:lpstr>Playfair Display</vt:lpstr>
      <vt:lpstr>Average</vt:lpstr>
      <vt:lpstr>Playfair Display ExtraBold</vt:lpstr>
      <vt:lpstr>Lobster</vt:lpstr>
      <vt:lpstr>Arial</vt:lpstr>
      <vt:lpstr>Times New Roman</vt:lpstr>
      <vt:lpstr>Pop</vt:lpstr>
      <vt:lpstr>PowerPoint Presentation</vt:lpstr>
      <vt:lpstr>PowerPoint Presentation</vt:lpstr>
      <vt:lpstr>PowerPoint Presentation</vt:lpstr>
      <vt:lpstr>PowerPoint Presentation</vt:lpstr>
      <vt:lpstr>Grocery app development services in India have helped grocery delivery companies to revolutionize the way people shop for their groceries. We’ve seen significant growth in the number of grocery stores that offer online shopping, and this is only going to increase as more Indians adopt smartphones over the next few years. The recent covid-19 pandemic has driven increased demand for these services. Whether healthcare, production, or management, every sector strives to improve online shopping experiences by providing better customer service. Among the leading grocery apps available in India are Big Basket, Blinkit, etc. It is becoming more and more popular because it saves people time and effort by providing them with a comfortable facility. It’s no longer clothes or books or makeup items that people want to buy online. Even when it comes to buying everyday groceries, people are increasingly turning online, amid the pandemic. A recent study indicates that online grocery shopping is likely to grow more than two-fold as more shoppers are now ordering items online. Multiple studies show that online grocery shopping has surged in the last few months. While studies indicate a 76% growth in the online grocery market as compared to last year, another study by Local Circles found that 80% of people ordered groceries online for convenience and not price. Due to the pandemic and lockdown, while sales on online grocery sites such as Grofers and BigBasket increased, aggregators like Zomato, Swiggy, and JioMart also started delivering groceries. Amazon and Flipkart have also seen an increase in grocery orders. As reported in Economic Times, BigBasket says that since March, its new customer acquisition grew three-fold in terms of orders, compared to pre-COVID, while retention of new customer cohorts has increased by 60%.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Adrija Karmakar</dc:creator>
  <cp:lastModifiedBy>Adrija Karmakar</cp:lastModifiedBy>
  <cp:revision>4</cp:revision>
  <dcterms:modified xsi:type="dcterms:W3CDTF">2023-01-06T07:49:17Z</dcterms:modified>
</cp:coreProperties>
</file>